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7" d="100"/>
          <a:sy n="117" d="100"/>
        </p:scale>
        <p:origin x="-147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3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4312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-CZ"/>
              <a:t>celá řada změn, úprav a novinek je “uvnitř aplikace“ - uživatel je přímo nevidí</a:t>
            </a:r>
          </a:p>
          <a:p>
            <a:pPr lvl="0" rtl="0">
              <a:spcBef>
                <a:spcPts val="0"/>
              </a:spcBef>
              <a:buNone/>
            </a:pPr>
            <a:r>
              <a:rPr lang="cs-CZ"/>
              <a:t>zde zatím jen principální a zásadní novinky, další konkrétnější či dílčí změny ještě uvidíme průběžně</a:t>
            </a:r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/>
              <a:t>celá řada změn, úprav a novinek je “uvnitř aplikace“ - uživatel je přímo nevidí</a:t>
            </a:r>
          </a:p>
          <a:p>
            <a:pPr lvl="0" rtl="0">
              <a:spcBef>
                <a:spcPts val="0"/>
              </a:spcBef>
              <a:buNone/>
            </a:pPr>
            <a:r>
              <a:rPr lang="cs-CZ"/>
              <a:t>zde zatím jen principální a zásadní novinky, další konkrétnější či dílčí změny ještě uvidíme průběžně</a:t>
            </a:r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6" name="Shape 5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5" name="Shape 6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84" name="Shape 6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99" name="Shape 6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09" name="Shape 7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29" name="Shape 7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38" name="Shape 7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48" name="Shape 7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71" name="Shape 7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89" name="Shape 7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8" name="Shape 7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06" name="Shape 8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372035" y="1550894"/>
            <a:ext cx="8399999" cy="5170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 rot="10800000" flipH="1">
            <a:off x="372035" y="179"/>
            <a:ext cx="8399999" cy="13995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372035" y="1550894"/>
            <a:ext cx="4114800" cy="5170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 rot="10800000" flipH="1">
            <a:off x="372035" y="179"/>
            <a:ext cx="8399999" cy="13995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25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/>
          <p:nvPr/>
        </p:nvSpPr>
        <p:spPr>
          <a:xfrm>
            <a:off x="4657164" y="1550894"/>
            <a:ext cx="4114800" cy="5170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761353" y="1600200"/>
            <a:ext cx="3925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72035" y="5702203"/>
            <a:ext cx="8399999" cy="86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93" name="Shape 93"/>
          <p:cNvSpPr/>
          <p:nvPr/>
        </p:nvSpPr>
        <p:spPr>
          <a:xfrm>
            <a:off x="372035" y="311039"/>
            <a:ext cx="8399999" cy="5157900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685800" y="1313200"/>
            <a:ext cx="7772400" cy="365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Centralizovaná evidence grantů, smluvního výzkumu </a:t>
            </a:r>
            <a:br>
              <a:rPr lang="cs-CZ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další podpory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1397216" y="5981700"/>
            <a:ext cx="6400799" cy="175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cs-CZ" sz="3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cs-CZ" sz="3200" b="1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32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listopadu </a:t>
            </a:r>
            <a:r>
              <a:rPr lang="cs-CZ" sz="3200" b="1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</a:p>
        </p:txBody>
      </p:sp>
      <p:sp>
        <p:nvSpPr>
          <p:cNvPr id="98" name="Shape 98"/>
          <p:cNvSpPr/>
          <p:nvPr/>
        </p:nvSpPr>
        <p:spPr>
          <a:xfrm>
            <a:off x="0" y="-16056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6804247" y="457200"/>
            <a:ext cx="2013599" cy="39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Aplikace GaP 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544741" y="1783357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webová aplikace</a:t>
            </a: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nevyžaduje instalaci zvláštního SW, jen podporovaný prohlížeč (IE 9+, FF 20+, Chrome 20+)</a:t>
            </a:r>
          </a:p>
          <a:p>
            <a: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7777"/>
              <a:buFont typeface="Calibri"/>
              <a:buChar char="•"/>
            </a:pPr>
            <a:r>
              <a:rPr lang="cs-CZ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http://verso.is.cuni.cz</a:t>
            </a:r>
          </a:p>
          <a:p>
            <a: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přístup 24 hodin denně odkudkoli</a:t>
            </a:r>
          </a:p>
          <a:p>
            <a: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mezi 3:00 a 5:00 se ale práce důrazně nedoporučuje</a:t>
            </a:r>
          </a:p>
          <a:p>
            <a: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přihlášení osobním číslem a heslem z CAS (nastavitelné na http://cas.cuni.cz)</a:t>
            </a:r>
          </a:p>
          <a:p>
            <a: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uživateli musí být přidělena uživatelská role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Aplikace GaP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544741" y="1783357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560"/>
              </a:spcBef>
              <a:buClr>
                <a:schemeClr val="dk1"/>
              </a:buClr>
              <a:buSzPct val="85714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nasazována na celé UK od r. 2009 jako číselník grantů pro OBD (publikační činnost) pod původním názvem Granty a projekty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některých fakultách postupně pilotovány jednotlivé její funkce, sbírány připomínky, aplikace přizpůsobována specifickym podmínkám UK a jejích fakult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roce 2014 vyvíjena nová verze GaP 2.9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podzim 2014 nasazena v subverzi 2.9.2 do ostrého provozu na UK</a:t>
            </a: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2.9.2 - hlavní novinky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544741" y="1783357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zkrácení názvu na GaP reflektuje možnost evidence širšího okruhu aktivit a dokumentů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umožnění evidence a vykazování dalších agend (smluvní výzkum, mezinárodní granty, de minimis)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umožnění různé podoby formuláře podle typu záznamu (podle agendy)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společných grantech může každá fakulta evidovat své údaje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každá fakulta může mít vlastní účetní struktury pro stejný grantový program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383475" y="2024400"/>
            <a:ext cx="8302800" cy="4587899"/>
          </a:xfrm>
          <a:prstGeom prst="roundRect">
            <a:avLst>
              <a:gd name="adj" fmla="val 5526"/>
            </a:avLst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4626750" y="2212500"/>
            <a:ext cx="3934799" cy="2603999"/>
          </a:xfrm>
          <a:prstGeom prst="roundRect">
            <a:avLst>
              <a:gd name="adj" fmla="val 5526"/>
            </a:avLst>
          </a:prstGeom>
          <a:noFill/>
          <a:ln w="19050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2.9.2 - typy záznamů</a:t>
            </a: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sp>
        <p:nvSpPr>
          <p:cNvPr id="250" name="Shape 250"/>
          <p:cNvSpPr/>
          <p:nvPr/>
        </p:nvSpPr>
        <p:spPr>
          <a:xfrm>
            <a:off x="539550" y="2212500"/>
            <a:ext cx="3934799" cy="4247099"/>
          </a:xfrm>
          <a:prstGeom prst="roundRect">
            <a:avLst>
              <a:gd name="adj" fmla="val 5526"/>
            </a:avLst>
          </a:prstGeom>
          <a:noFill/>
          <a:ln w="19050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539550" y="2212500"/>
            <a:ext cx="3934799" cy="5426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600" b="1">
                <a:solidFill>
                  <a:schemeClr val="lt1"/>
                </a:solidFill>
              </a:rPr>
              <a:t>FINANCOVÁNÍ VĚDY A VÝZKUMU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cs-CZ" sz="1600">
                <a:solidFill>
                  <a:schemeClr val="lt1"/>
                </a:solidFill>
              </a:rPr>
              <a:t>(PUBLIKAČNÍ ČINNOST)</a:t>
            </a:r>
          </a:p>
        </p:txBody>
      </p:sp>
      <p:sp>
        <p:nvSpPr>
          <p:cNvPr id="252" name="Shape 252"/>
          <p:cNvSpPr/>
          <p:nvPr/>
        </p:nvSpPr>
        <p:spPr>
          <a:xfrm>
            <a:off x="649450" y="284760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07376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vědecké granty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podle zákona 130/2002 Sb. (CEP)</a:t>
            </a:r>
          </a:p>
        </p:txBody>
      </p:sp>
      <p:sp>
        <p:nvSpPr>
          <p:cNvPr id="253" name="Shape 253"/>
          <p:cNvSpPr/>
          <p:nvPr/>
        </p:nvSpPr>
        <p:spPr>
          <a:xfrm>
            <a:off x="649450" y="401255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0B53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institucionální financování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PRVOUK, UNCE</a:t>
            </a:r>
          </a:p>
        </p:txBody>
      </p:sp>
      <p:sp>
        <p:nvSpPr>
          <p:cNvPr id="254" name="Shape 254"/>
          <p:cNvSpPr/>
          <p:nvPr/>
        </p:nvSpPr>
        <p:spPr>
          <a:xfrm>
            <a:off x="649450" y="4774587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3D8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interní granty specif. VŠ výzkumu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GAUK, SVV</a:t>
            </a:r>
          </a:p>
        </p:txBody>
      </p:sp>
      <p:sp>
        <p:nvSpPr>
          <p:cNvPr id="255" name="Shape 255"/>
          <p:cNvSpPr/>
          <p:nvPr/>
        </p:nvSpPr>
        <p:spPr>
          <a:xfrm>
            <a:off x="649450" y="3599000"/>
            <a:ext cx="3714899" cy="332099"/>
          </a:xfrm>
          <a:prstGeom prst="roundRect">
            <a:avLst>
              <a:gd name="adj" fmla="val 8222"/>
            </a:avLst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mezinárodní granty, dotace EU...</a:t>
            </a:r>
          </a:p>
        </p:txBody>
      </p:sp>
      <p:sp>
        <p:nvSpPr>
          <p:cNvPr id="256" name="Shape 256"/>
          <p:cNvSpPr/>
          <p:nvPr/>
        </p:nvSpPr>
        <p:spPr>
          <a:xfrm>
            <a:off x="649450" y="5536625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smluvní výzkum</a:t>
            </a:r>
          </a:p>
        </p:txBody>
      </p:sp>
      <p:sp>
        <p:nvSpPr>
          <p:cNvPr id="257" name="Shape 257"/>
          <p:cNvSpPr/>
          <p:nvPr/>
        </p:nvSpPr>
        <p:spPr>
          <a:xfrm>
            <a:off x="4626750" y="2212500"/>
            <a:ext cx="3934799" cy="5426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600" b="1">
                <a:solidFill>
                  <a:schemeClr val="lt1"/>
                </a:solidFill>
              </a:rPr>
              <a:t>ROZVOJOVÉ A JINÉ PROJEKTY</a:t>
            </a:r>
          </a:p>
        </p:txBody>
      </p:sp>
      <p:sp>
        <p:nvSpPr>
          <p:cNvPr id="258" name="Shape 258"/>
          <p:cNvSpPr/>
          <p:nvPr/>
        </p:nvSpPr>
        <p:spPr>
          <a:xfrm>
            <a:off x="649450" y="5939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jiné granty a příspěvky</a:t>
            </a:r>
          </a:p>
        </p:txBody>
      </p:sp>
      <p:sp>
        <p:nvSpPr>
          <p:cNvPr id="259" name="Shape 259"/>
          <p:cNvSpPr/>
          <p:nvPr/>
        </p:nvSpPr>
        <p:spPr>
          <a:xfrm>
            <a:off x="4736700" y="284760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20124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interní granty 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z vnitřní soutěže IP (IRP)</a:t>
            </a:r>
          </a:p>
        </p:txBody>
      </p:sp>
      <p:sp>
        <p:nvSpPr>
          <p:cNvPr id="260" name="Shape 260"/>
          <p:cNvSpPr/>
          <p:nvPr/>
        </p:nvSpPr>
        <p:spPr>
          <a:xfrm>
            <a:off x="4736700" y="4012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podpora „de minimis“ </a:t>
            </a:r>
          </a:p>
        </p:txBody>
      </p:sp>
      <p:sp>
        <p:nvSpPr>
          <p:cNvPr id="261" name="Shape 261"/>
          <p:cNvSpPr/>
          <p:nvPr/>
        </p:nvSpPr>
        <p:spPr>
          <a:xfrm>
            <a:off x="4736700" y="3609625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351C7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mezinárodní granty, dotace EU...</a:t>
            </a:r>
          </a:p>
        </p:txBody>
      </p:sp>
      <p:sp>
        <p:nvSpPr>
          <p:cNvPr id="262" name="Shape 262"/>
          <p:cNvSpPr/>
          <p:nvPr/>
        </p:nvSpPr>
        <p:spPr>
          <a:xfrm>
            <a:off x="4626750" y="5093425"/>
            <a:ext cx="3934799" cy="1366500"/>
          </a:xfrm>
          <a:prstGeom prst="roundRect">
            <a:avLst>
              <a:gd name="adj" fmla="val 5526"/>
            </a:avLst>
          </a:prstGeom>
          <a:noFill/>
          <a:ln w="19050" cap="flat">
            <a:solidFill>
              <a:srgbClr val="99999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4626750" y="5008587"/>
            <a:ext cx="3934799" cy="400499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28575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200" b="1">
                <a:solidFill>
                  <a:schemeClr val="lt1"/>
                </a:solidFill>
              </a:rPr>
              <a:t>LICENCE K VÝSLEDKŮM DUŠEVNÍ ČINNOSTI</a:t>
            </a:r>
          </a:p>
        </p:txBody>
      </p:sp>
      <p:sp>
        <p:nvSpPr>
          <p:cNvPr id="264" name="Shape 264"/>
          <p:cNvSpPr/>
          <p:nvPr/>
        </p:nvSpPr>
        <p:spPr>
          <a:xfrm>
            <a:off x="4736700" y="5536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smlouvy poskytnuté</a:t>
            </a:r>
          </a:p>
        </p:txBody>
      </p:sp>
      <p:sp>
        <p:nvSpPr>
          <p:cNvPr id="265" name="Shape 265"/>
          <p:cNvSpPr/>
          <p:nvPr/>
        </p:nvSpPr>
        <p:spPr>
          <a:xfrm>
            <a:off x="4736700" y="5939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smlouvy přijaté</a:t>
            </a:r>
          </a:p>
        </p:txBody>
      </p:sp>
      <p:sp>
        <p:nvSpPr>
          <p:cNvPr id="266" name="Shape 266"/>
          <p:cNvSpPr/>
          <p:nvPr/>
        </p:nvSpPr>
        <p:spPr>
          <a:xfrm>
            <a:off x="4736700" y="4415475"/>
            <a:ext cx="3714899" cy="288300"/>
          </a:xfrm>
          <a:prstGeom prst="roundRect">
            <a:avLst>
              <a:gd name="adj" fmla="val 8222"/>
            </a:avLst>
          </a:prstGeom>
          <a:solidFill>
            <a:srgbClr val="B4A7D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… a další 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2.9.2 - typy záznamů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7163" y="1908000"/>
            <a:ext cx="6854375" cy="4014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Shape 276"/>
          <p:cNvCxnSpPr/>
          <p:nvPr/>
        </p:nvCxnSpPr>
        <p:spPr>
          <a:xfrm rot="10800000">
            <a:off x="2683250" y="3785249"/>
            <a:ext cx="3567899" cy="2007900"/>
          </a:xfrm>
          <a:prstGeom prst="straightConnector1">
            <a:avLst/>
          </a:prstGeom>
          <a:noFill/>
          <a:ln w="152400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2.9.2 - typy záznamů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383475" y="2024400"/>
            <a:ext cx="8302800" cy="4587899"/>
          </a:xfrm>
          <a:prstGeom prst="roundRect">
            <a:avLst>
              <a:gd name="adj" fmla="val 5526"/>
            </a:avLst>
          </a:prstGeom>
          <a:noFill/>
          <a:ln w="28575" cap="flat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sp>
        <p:nvSpPr>
          <p:cNvPr id="286" name="Shape 286"/>
          <p:cNvSpPr/>
          <p:nvPr/>
        </p:nvSpPr>
        <p:spPr>
          <a:xfrm>
            <a:off x="539550" y="2212500"/>
            <a:ext cx="3934799" cy="4247099"/>
          </a:xfrm>
          <a:prstGeom prst="roundRect">
            <a:avLst>
              <a:gd name="adj" fmla="val 5526"/>
            </a:avLst>
          </a:prstGeom>
          <a:noFill/>
          <a:ln w="19050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539550" y="2212500"/>
            <a:ext cx="3934799" cy="5426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600" b="1">
                <a:solidFill>
                  <a:schemeClr val="lt1"/>
                </a:solidFill>
              </a:rPr>
              <a:t>FINANCOVÁNÍ VĚDY A VÝZKUMU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cs-CZ" sz="1600">
                <a:solidFill>
                  <a:schemeClr val="lt1"/>
                </a:solidFill>
              </a:rPr>
              <a:t>(PUBLIKAČNÍ ČINNOST)</a:t>
            </a:r>
          </a:p>
        </p:txBody>
      </p:sp>
      <p:sp>
        <p:nvSpPr>
          <p:cNvPr id="288" name="Shape 288"/>
          <p:cNvSpPr/>
          <p:nvPr/>
        </p:nvSpPr>
        <p:spPr>
          <a:xfrm>
            <a:off x="649450" y="284760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07376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vědecké granty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podle zákona 130/2002 Sb. (CEP)</a:t>
            </a:r>
          </a:p>
        </p:txBody>
      </p:sp>
      <p:sp>
        <p:nvSpPr>
          <p:cNvPr id="289" name="Shape 289"/>
          <p:cNvSpPr/>
          <p:nvPr/>
        </p:nvSpPr>
        <p:spPr>
          <a:xfrm>
            <a:off x="649450" y="401255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institucionální financování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PRVOUK, UNCE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4626750" y="2212500"/>
            <a:ext cx="3997199" cy="424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spcBef>
                <a:spcPts val="560"/>
              </a:spcBef>
              <a:buNone/>
            </a:pPr>
            <a:r>
              <a:rPr lang="cs-CZ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„velké vědecké granty“ </a:t>
            </a:r>
          </a:p>
          <a:p>
            <a:pPr marL="0" marR="0" lvl="0" indent="0" algn="l" rtl="0">
              <a:spcBef>
                <a:spcPts val="560"/>
              </a:spcBef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UK především:</a:t>
            </a:r>
          </a:p>
          <a:p>
            <a:pPr marL="457200" marR="0" lvl="0" indent="-3683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 ČR </a:t>
            </a:r>
          </a:p>
          <a:p>
            <a:pPr marL="457200" marR="0" lvl="0" indent="-3683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IGA MZ</a:t>
            </a:r>
          </a:p>
          <a:p>
            <a:pPr marL="457200" marR="0" lvl="0" indent="-3683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MŠMT 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 ČR</a:t>
            </a:r>
          </a:p>
          <a:p>
            <a:pPr marL="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menším zastoupením také vědecko-výzkumné programy dalších ministerstev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649450" y="4774587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interní granty specif. VŠ výzkumu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GAUK, SVV</a:t>
            </a:r>
          </a:p>
        </p:txBody>
      </p:sp>
      <p:sp>
        <p:nvSpPr>
          <p:cNvPr id="292" name="Shape 292"/>
          <p:cNvSpPr/>
          <p:nvPr/>
        </p:nvSpPr>
        <p:spPr>
          <a:xfrm>
            <a:off x="649450" y="359900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mezinárodní granty, dotace EU...</a:t>
            </a:r>
          </a:p>
        </p:txBody>
      </p:sp>
      <p:sp>
        <p:nvSpPr>
          <p:cNvPr id="293" name="Shape 293"/>
          <p:cNvSpPr/>
          <p:nvPr/>
        </p:nvSpPr>
        <p:spPr>
          <a:xfrm>
            <a:off x="649450" y="5536625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smluvní výzkum</a:t>
            </a:r>
          </a:p>
        </p:txBody>
      </p:sp>
      <p:sp>
        <p:nvSpPr>
          <p:cNvPr id="294" name="Shape 294"/>
          <p:cNvSpPr/>
          <p:nvPr/>
        </p:nvSpPr>
        <p:spPr>
          <a:xfrm>
            <a:off x="649450" y="5939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jiné granty a příspěvky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2"/>
          </p:nvPr>
        </p:nvSpPr>
        <p:spPr>
          <a:xfrm>
            <a:off x="4581925" y="5612825"/>
            <a:ext cx="3997199" cy="9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projekty jsou evidované v CEPu</a:t>
            </a:r>
            <a:br>
              <a:rPr lang="cs-CZ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Centrální evidence projektů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250" y="622950"/>
            <a:ext cx="7919500" cy="526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0" y="59460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www.isvav.cz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„Velké vědecké granty“ 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544750" y="4340625"/>
            <a:ext cx="8229600" cy="1968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jejich výstupy (tzv. výsledky) se obvykle </a:t>
            </a: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musí zasílat do RIV </a:t>
            </a: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(opět www.isvav.cz)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tyto granty tedy potřebujeme mít k dispozici, když vyplňujeme údaje o </a:t>
            </a: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publikační činnosti </a:t>
            </a: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(OBD)</a:t>
            </a: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pic>
        <p:nvPicPr>
          <p:cNvPr id="311" name="Shape 3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529" y="2048525"/>
            <a:ext cx="8229601" cy="216694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/>
          <p:nvPr/>
        </p:nvSpPr>
        <p:spPr>
          <a:xfrm>
            <a:off x="2713275" y="3235975"/>
            <a:ext cx="5226300" cy="179999"/>
          </a:xfrm>
          <a:prstGeom prst="rect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 rotWithShape="1">
          <a:blip r:embed="rId4">
            <a:alphaModFix/>
          </a:blip>
          <a:srcRect t="9768" b="6528"/>
          <a:stretch/>
        </p:blipFill>
        <p:spPr>
          <a:xfrm>
            <a:off x="457200" y="208525"/>
            <a:ext cx="8229600" cy="201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5">
            <a:alphaModFix/>
          </a:blip>
          <a:srcRect t="13176" b="8716"/>
          <a:stretch/>
        </p:blipFill>
        <p:spPr>
          <a:xfrm>
            <a:off x="457200" y="2749375"/>
            <a:ext cx="8229600" cy="5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6">
            <a:alphaModFix/>
          </a:blip>
          <a:srcRect t="10051" b="14029"/>
          <a:stretch/>
        </p:blipFill>
        <p:spPr>
          <a:xfrm>
            <a:off x="457200" y="2270862"/>
            <a:ext cx="8229600" cy="37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" y="3449276"/>
            <a:ext cx="8229599" cy="315523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/>
          <p:nvPr/>
        </p:nvSpPr>
        <p:spPr>
          <a:xfrm>
            <a:off x="2179275" y="6228650"/>
            <a:ext cx="6187200" cy="30510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23" name="Shape 323"/>
          <p:cNvCxnSpPr>
            <a:stCxn id="324" idx="1"/>
            <a:endCxn id="322" idx="1"/>
          </p:cNvCxnSpPr>
          <p:nvPr/>
        </p:nvCxnSpPr>
        <p:spPr>
          <a:xfrm>
            <a:off x="1240200" y="3036325"/>
            <a:ext cx="939000" cy="3345000"/>
          </a:xfrm>
          <a:prstGeom prst="curvedConnector3">
            <a:avLst>
              <a:gd name="adj1" fmla="val -25359"/>
            </a:avLst>
          </a:prstGeom>
          <a:noFill/>
          <a:ln w="19050" cap="flat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5" name="Shape 325"/>
          <p:cNvSpPr/>
          <p:nvPr/>
        </p:nvSpPr>
        <p:spPr>
          <a:xfrm>
            <a:off x="3197350" y="1758450"/>
            <a:ext cx="2420400" cy="30510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2618600" y="4914424"/>
            <a:ext cx="5498100" cy="57390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27" name="Shape 327"/>
          <p:cNvCxnSpPr>
            <a:stCxn id="328" idx="1"/>
            <a:endCxn id="329" idx="1"/>
          </p:cNvCxnSpPr>
          <p:nvPr/>
        </p:nvCxnSpPr>
        <p:spPr>
          <a:xfrm>
            <a:off x="1240200" y="2491400"/>
            <a:ext cx="1341000" cy="3301800"/>
          </a:xfrm>
          <a:prstGeom prst="curvedConnector3">
            <a:avLst>
              <a:gd name="adj1" fmla="val -17757"/>
            </a:avLst>
          </a:prstGeom>
          <a:noFill/>
          <a:ln w="19050" cap="flat">
            <a:solidFill>
              <a:srgbClr val="00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0" name="Shape 330"/>
          <p:cNvCxnSpPr>
            <a:stCxn id="325" idx="3"/>
            <a:endCxn id="326" idx="3"/>
          </p:cNvCxnSpPr>
          <p:nvPr/>
        </p:nvCxnSpPr>
        <p:spPr>
          <a:xfrm>
            <a:off x="5617750" y="1911000"/>
            <a:ext cx="2498999" cy="3290400"/>
          </a:xfrm>
          <a:prstGeom prst="curvedConnector3">
            <a:avLst>
              <a:gd name="adj1" fmla="val 109527"/>
            </a:avLst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4" name="Shape 324"/>
          <p:cNvSpPr/>
          <p:nvPr/>
        </p:nvSpPr>
        <p:spPr>
          <a:xfrm>
            <a:off x="1240200" y="2749375"/>
            <a:ext cx="3378000" cy="57390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1240200" y="2338850"/>
            <a:ext cx="5793600" cy="30510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2581075" y="5672325"/>
            <a:ext cx="4188599" cy="241499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5682600" y="1393300"/>
            <a:ext cx="1087199" cy="30510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2581075" y="5950487"/>
            <a:ext cx="1087199" cy="241499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33" name="Shape 333"/>
          <p:cNvCxnSpPr>
            <a:stCxn id="331" idx="2"/>
            <a:endCxn id="332" idx="3"/>
          </p:cNvCxnSpPr>
          <p:nvPr/>
        </p:nvCxnSpPr>
        <p:spPr>
          <a:xfrm rot="5400000">
            <a:off x="2760899" y="2605900"/>
            <a:ext cx="4372800" cy="2557800"/>
          </a:xfrm>
          <a:prstGeom prst="curvedConnector2">
            <a:avLst/>
          </a:prstGeom>
          <a:noFill/>
          <a:ln w="19050" cap="flat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4">
            <a:alphaModFix/>
          </a:blip>
          <a:srcRect r="30953"/>
          <a:stretch/>
        </p:blipFill>
        <p:spPr>
          <a:xfrm>
            <a:off x="742950" y="934300"/>
            <a:ext cx="7745123" cy="5107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Shape 340"/>
          <p:cNvCxnSpPr/>
          <p:nvPr/>
        </p:nvCxnSpPr>
        <p:spPr>
          <a:xfrm rot="10800000">
            <a:off x="2380424" y="5650475"/>
            <a:ext cx="2582100" cy="1091999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Přínosy centralizované evidence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544750" y="2550574"/>
            <a:ext cx="8229600" cy="37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Shromáždit, propojit a zpřístupnit </a:t>
            </a:r>
            <a:r>
              <a:rPr lang="cs-CZ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Vyhovět </a:t>
            </a: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požadavkům RIVu a MŠMT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Podpořit </a:t>
            </a: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i řešitele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6804247" y="457200"/>
            <a:ext cx="2013599" cy="39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„Velké vědecké granty“ 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539550" y="1907700"/>
            <a:ext cx="8229600" cy="13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aby šlo záznam o publikačním výsledku správně </a:t>
            </a: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odeslat do RIV</a:t>
            </a: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musí být v aplikaci GaP uvedeno </a:t>
            </a: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správné číslo</a:t>
            </a: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5">
            <a:alphaModFix/>
          </a:blip>
          <a:srcRect t="9768" b="6528"/>
          <a:stretch/>
        </p:blipFill>
        <p:spPr>
          <a:xfrm>
            <a:off x="588250" y="3956825"/>
            <a:ext cx="8229600" cy="201759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/>
          <p:nvPr/>
        </p:nvSpPr>
        <p:spPr>
          <a:xfrm>
            <a:off x="5839950" y="5141600"/>
            <a:ext cx="1087199" cy="30510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52" name="Shape 3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250" y="3723425"/>
            <a:ext cx="8229598" cy="248439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/>
          <p:nvPr/>
        </p:nvSpPr>
        <p:spPr>
          <a:xfrm>
            <a:off x="708575" y="5502525"/>
            <a:ext cx="1517099" cy="52290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7">
            <a:alphaModFix/>
          </a:blip>
          <a:srcRect l="1471" r="36447"/>
          <a:stretch/>
        </p:blipFill>
        <p:spPr>
          <a:xfrm>
            <a:off x="3056950" y="5141600"/>
            <a:ext cx="5760898" cy="1517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5" name="Shape 355"/>
          <p:cNvCxnSpPr>
            <a:stCxn id="353" idx="3"/>
          </p:cNvCxnSpPr>
          <p:nvPr/>
        </p:nvCxnSpPr>
        <p:spPr>
          <a:xfrm>
            <a:off x="2225674" y="5763975"/>
            <a:ext cx="930300" cy="362700"/>
          </a:xfrm>
          <a:prstGeom prst="straightConnector1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6" name="Shape 356"/>
          <p:cNvSpPr txBox="1"/>
          <p:nvPr/>
        </p:nvSpPr>
        <p:spPr>
          <a:xfrm>
            <a:off x="2963775" y="2787975"/>
            <a:ext cx="5330999" cy="6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28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dle CEP !!!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„Velké vědecké granty“ 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539550" y="1907700"/>
            <a:ext cx="8229600" cy="449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údaje o projektech se ale do CEPu dostávají POZDĚ!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budoucí číslo přidělené v CEPu jde někdy odhadnout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základní pravidlo je - číslo začíná kódem programu 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GA ČR aktuálně: kód programu + číslo smlouvy</a:t>
            </a:r>
          </a:p>
          <a:p>
            <a:pPr marL="914400" marR="0" lvl="1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Postdoktorské granty = </a:t>
            </a: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</a:t>
            </a:r>
          </a:p>
          <a:p>
            <a:pPr marL="914400" marR="0" lvl="1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číslo smlouvy =</a:t>
            </a: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13-14789P</a:t>
            </a:r>
          </a:p>
          <a:p>
            <a:pPr marL="914400" marR="0" lvl="1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=&gt; číslo dle CEP: </a:t>
            </a: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GP13-14789P</a:t>
            </a:r>
          </a:p>
          <a:p>
            <a:pPr marL="0" marR="0" lvl="0" indent="0" algn="l" rtl="0">
              <a:spcBef>
                <a:spcPts val="560"/>
              </a:spcBef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5">
            <a:alphaModFix/>
          </a:blip>
          <a:srcRect l="2863" t="68426" r="58227" b="6243"/>
          <a:stretch/>
        </p:blipFill>
        <p:spPr>
          <a:xfrm>
            <a:off x="4206697" y="5726525"/>
            <a:ext cx="4750248" cy="933549"/>
          </a:xfrm>
          <a:prstGeom prst="rect">
            <a:avLst/>
          </a:prstGeom>
          <a:noFill/>
          <a:ln w="762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67" name="Shape 367"/>
          <p:cNvSpPr txBox="1"/>
          <p:nvPr/>
        </p:nvSpPr>
        <p:spPr>
          <a:xfrm>
            <a:off x="539550" y="5034750"/>
            <a:ext cx="8278199" cy="99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4064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VŽDY JE TŘEBA SPRÁVNOST ČÍSLA V CEPU OVĚŘIT, až se projekt v CEPu objeví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Shape 3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 lze vlastně evidovat?</a:t>
            </a: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sp>
        <p:nvSpPr>
          <p:cNvPr id="376" name="Shape 376"/>
          <p:cNvSpPr/>
          <p:nvPr/>
        </p:nvSpPr>
        <p:spPr>
          <a:xfrm>
            <a:off x="559650" y="1741150"/>
            <a:ext cx="4228500" cy="1927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sz="2400">
                <a:solidFill>
                  <a:schemeClr val="lt1"/>
                </a:solidFill>
              </a:rPr>
              <a:t>základní informace</a:t>
            </a:r>
          </a:p>
          <a:p>
            <a:pPr marL="457200" lvl="0" indent="-342900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-CZ" sz="1800">
                <a:solidFill>
                  <a:schemeClr val="lt1"/>
                </a:solidFill>
              </a:rPr>
              <a:t>poskytovatel, program a typ financování</a:t>
            </a:r>
          </a:p>
          <a:p>
            <a:pPr marL="457200" lvl="0" indent="-342900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-CZ" sz="1800">
                <a:solidFill>
                  <a:schemeClr val="lt1"/>
                </a:solidFill>
              </a:rPr>
              <a:t>trvání od-do (vč. víceletých grantů)</a:t>
            </a:r>
          </a:p>
          <a:p>
            <a:pPr marL="457200" lvl="0" indent="-342900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-CZ" sz="1800">
                <a:solidFill>
                  <a:schemeClr val="lt1"/>
                </a:solidFill>
              </a:rPr>
              <a:t>název, anotace, klíčová slova</a:t>
            </a:r>
          </a:p>
        </p:txBody>
      </p:sp>
      <p:sp>
        <p:nvSpPr>
          <p:cNvPr id="377" name="Shape 377"/>
          <p:cNvSpPr/>
          <p:nvPr/>
        </p:nvSpPr>
        <p:spPr>
          <a:xfrm>
            <a:off x="559650" y="3775450"/>
            <a:ext cx="4228500" cy="2746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sz="2400">
                <a:solidFill>
                  <a:schemeClr val="dk1"/>
                </a:solidFill>
              </a:rPr>
              <a:t>řešitelský tým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cs-CZ" sz="1800">
                <a:solidFill>
                  <a:schemeClr val="dk1"/>
                </a:solidFill>
              </a:rPr>
              <a:t>různé funkce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cs-CZ" sz="1800">
                <a:solidFill>
                  <a:schemeClr val="dk1"/>
                </a:solidFill>
              </a:rPr>
              <a:t>pracoviště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cs-CZ" sz="1800">
                <a:solidFill>
                  <a:schemeClr val="dk1"/>
                </a:solidFill>
              </a:rPr>
              <a:t>podíly</a:t>
            </a:r>
          </a:p>
          <a:p>
            <a:pPr lvl="0" rtl="0">
              <a:spcBef>
                <a:spcPts val="1000"/>
              </a:spcBef>
              <a:buNone/>
            </a:pPr>
            <a:r>
              <a:rPr lang="cs-CZ" sz="2400">
                <a:solidFill>
                  <a:schemeClr val="dk1"/>
                </a:solidFill>
              </a:rPr>
              <a:t>ostatní účastníci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cs-CZ" sz="1800">
                <a:solidFill>
                  <a:schemeClr val="dk1"/>
                </a:solidFill>
              </a:rPr>
              <a:t>číselník externích subjektů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4915500" y="1741150"/>
            <a:ext cx="3666000" cy="1927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sz="2400">
                <a:solidFill>
                  <a:schemeClr val="lt1"/>
                </a:solidFill>
              </a:rPr>
              <a:t>ekonomické údaje</a:t>
            </a:r>
          </a:p>
          <a:p>
            <a:pPr marL="457200" lvl="0" indent="-342900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-CZ" sz="1800">
                <a:solidFill>
                  <a:schemeClr val="lt1"/>
                </a:solidFill>
              </a:rPr>
              <a:t>požadované finance</a:t>
            </a:r>
          </a:p>
          <a:p>
            <a:pPr marL="457200" lvl="0" indent="-342900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-CZ" sz="1800">
                <a:solidFill>
                  <a:schemeClr val="lt1"/>
                </a:solidFill>
              </a:rPr>
              <a:t>rozpočet a jeho čerpání</a:t>
            </a:r>
          </a:p>
          <a:p>
            <a:pPr marL="457200" lvl="0" indent="-342900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-CZ" sz="1800">
                <a:solidFill>
                  <a:schemeClr val="lt1"/>
                </a:solidFill>
              </a:rPr>
              <a:t>plánované nákupy</a:t>
            </a:r>
          </a:p>
        </p:txBody>
      </p:sp>
      <p:sp>
        <p:nvSpPr>
          <p:cNvPr id="379" name="Shape 379"/>
          <p:cNvSpPr/>
          <p:nvPr/>
        </p:nvSpPr>
        <p:spPr>
          <a:xfrm>
            <a:off x="4917375" y="3775449"/>
            <a:ext cx="36660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SzPct val="100000"/>
              <a:buNone/>
            </a:pPr>
            <a:r>
              <a:rPr lang="cs-CZ" sz="2400">
                <a:solidFill>
                  <a:schemeClr val="lt1"/>
                </a:solidFill>
              </a:rPr>
              <a:t>dokumentace</a:t>
            </a:r>
          </a:p>
          <a:p>
            <a:pPr marL="457200" lvl="0" indent="-342900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-CZ" sz="1800">
                <a:solidFill>
                  <a:schemeClr val="lt1"/>
                </a:solidFill>
              </a:rPr>
              <a:t>lze přikládat libovolné soubory (smlouvy, dodatky)</a:t>
            </a:r>
          </a:p>
        </p:txBody>
      </p:sp>
      <p:sp>
        <p:nvSpPr>
          <p:cNvPr id="380" name="Shape 380"/>
          <p:cNvSpPr txBox="1"/>
          <p:nvPr/>
        </p:nvSpPr>
        <p:spPr>
          <a:xfrm rot="-1104946">
            <a:off x="7843533" y="1663842"/>
            <a:ext cx="566933" cy="998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sz="6000">
                <a:solidFill>
                  <a:schemeClr val="dk1"/>
                </a:solidFill>
              </a:rPr>
              <a:t>$</a:t>
            </a:r>
          </a:p>
        </p:txBody>
      </p:sp>
      <p:grpSp>
        <p:nvGrpSpPr>
          <p:cNvPr id="381" name="Shape 381"/>
          <p:cNvGrpSpPr/>
          <p:nvPr/>
        </p:nvGrpSpPr>
        <p:grpSpPr>
          <a:xfrm>
            <a:off x="3829077" y="4199964"/>
            <a:ext cx="228104" cy="496951"/>
            <a:chOff x="1254763" y="3920639"/>
            <a:chExt cx="205499" cy="536606"/>
          </a:xfrm>
        </p:grpSpPr>
        <p:sp>
          <p:nvSpPr>
            <p:cNvPr id="382" name="Shape 382"/>
            <p:cNvSpPr/>
            <p:nvPr/>
          </p:nvSpPr>
          <p:spPr>
            <a:xfrm>
              <a:off x="1254763" y="3920639"/>
              <a:ext cx="205499" cy="265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1322168" y="4141383"/>
              <a:ext cx="70800" cy="3140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281969" y="4422746"/>
              <a:ext cx="151200" cy="3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 rot="-1006426">
              <a:off x="1266250" y="4226461"/>
              <a:ext cx="176719" cy="3418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1322168" y="4009150"/>
              <a:ext cx="30600" cy="4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1386169" y="3994758"/>
              <a:ext cx="30600" cy="4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 rot="-5755083">
              <a:off x="1359683" y="4067087"/>
              <a:ext cx="49463" cy="101797"/>
            </a:xfrm>
            <a:prstGeom prst="moon">
              <a:avLst>
                <a:gd name="adj" fmla="val 6498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9" name="Shape 389"/>
          <p:cNvGrpSpPr/>
          <p:nvPr/>
        </p:nvGrpSpPr>
        <p:grpSpPr>
          <a:xfrm>
            <a:off x="3600964" y="4100314"/>
            <a:ext cx="228104" cy="496951"/>
            <a:chOff x="1254763" y="3920639"/>
            <a:chExt cx="205499" cy="536606"/>
          </a:xfrm>
        </p:grpSpPr>
        <p:sp>
          <p:nvSpPr>
            <p:cNvPr id="390" name="Shape 390"/>
            <p:cNvSpPr/>
            <p:nvPr/>
          </p:nvSpPr>
          <p:spPr>
            <a:xfrm>
              <a:off x="1254763" y="3920639"/>
              <a:ext cx="205499" cy="265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1322168" y="4141383"/>
              <a:ext cx="70800" cy="3140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1281969" y="4422746"/>
              <a:ext cx="151200" cy="3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 rot="-1006426">
              <a:off x="1266250" y="4226461"/>
              <a:ext cx="176719" cy="3418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1322168" y="4009150"/>
              <a:ext cx="30600" cy="4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1386169" y="3994758"/>
              <a:ext cx="30600" cy="4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 rot="-5755083">
              <a:off x="1359683" y="4067087"/>
              <a:ext cx="49463" cy="101797"/>
            </a:xfrm>
            <a:prstGeom prst="moon">
              <a:avLst>
                <a:gd name="adj" fmla="val 6498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97" name="Shape 397"/>
          <p:cNvGrpSpPr/>
          <p:nvPr/>
        </p:nvGrpSpPr>
        <p:grpSpPr>
          <a:xfrm>
            <a:off x="3284027" y="4269489"/>
            <a:ext cx="228104" cy="496951"/>
            <a:chOff x="1254763" y="3920639"/>
            <a:chExt cx="205499" cy="536606"/>
          </a:xfrm>
        </p:grpSpPr>
        <p:sp>
          <p:nvSpPr>
            <p:cNvPr id="398" name="Shape 398"/>
            <p:cNvSpPr/>
            <p:nvPr/>
          </p:nvSpPr>
          <p:spPr>
            <a:xfrm>
              <a:off x="1254763" y="3920639"/>
              <a:ext cx="205499" cy="265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1322168" y="4141383"/>
              <a:ext cx="70800" cy="3140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1281969" y="4422746"/>
              <a:ext cx="151200" cy="3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 rot="-1006426">
              <a:off x="1266250" y="4226461"/>
              <a:ext cx="176719" cy="3418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1322168" y="4009150"/>
              <a:ext cx="30600" cy="4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1386169" y="3994758"/>
              <a:ext cx="30600" cy="4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 rot="-5755083">
              <a:off x="1359683" y="4067087"/>
              <a:ext cx="49463" cy="101797"/>
            </a:xfrm>
            <a:prstGeom prst="moon">
              <a:avLst>
                <a:gd name="adj" fmla="val 6498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05" name="Shape 405"/>
          <p:cNvGrpSpPr/>
          <p:nvPr/>
        </p:nvGrpSpPr>
        <p:grpSpPr>
          <a:xfrm>
            <a:off x="4057177" y="4546789"/>
            <a:ext cx="228104" cy="496951"/>
            <a:chOff x="1254763" y="3920639"/>
            <a:chExt cx="205499" cy="536606"/>
          </a:xfrm>
        </p:grpSpPr>
        <p:sp>
          <p:nvSpPr>
            <p:cNvPr id="406" name="Shape 406"/>
            <p:cNvSpPr/>
            <p:nvPr/>
          </p:nvSpPr>
          <p:spPr>
            <a:xfrm>
              <a:off x="1254763" y="3920639"/>
              <a:ext cx="205499" cy="265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1322168" y="4141383"/>
              <a:ext cx="70800" cy="3140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1281969" y="4422746"/>
              <a:ext cx="151200" cy="3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 rot="-1006426">
              <a:off x="1266250" y="4226461"/>
              <a:ext cx="176719" cy="3418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1322168" y="4009150"/>
              <a:ext cx="30600" cy="4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1386169" y="3994758"/>
              <a:ext cx="30600" cy="4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 rot="-5755083">
              <a:off x="1359683" y="4067087"/>
              <a:ext cx="49463" cy="101797"/>
            </a:xfrm>
            <a:prstGeom prst="moon">
              <a:avLst>
                <a:gd name="adj" fmla="val 6498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13" name="Shape 413"/>
          <p:cNvGrpSpPr/>
          <p:nvPr/>
        </p:nvGrpSpPr>
        <p:grpSpPr>
          <a:xfrm>
            <a:off x="4100702" y="3994089"/>
            <a:ext cx="228104" cy="496951"/>
            <a:chOff x="1254763" y="3920639"/>
            <a:chExt cx="205499" cy="536606"/>
          </a:xfrm>
        </p:grpSpPr>
        <p:sp>
          <p:nvSpPr>
            <p:cNvPr id="414" name="Shape 414"/>
            <p:cNvSpPr/>
            <p:nvPr/>
          </p:nvSpPr>
          <p:spPr>
            <a:xfrm>
              <a:off x="1254763" y="3920639"/>
              <a:ext cx="205499" cy="265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1322168" y="4141383"/>
              <a:ext cx="70800" cy="3140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1281969" y="4422746"/>
              <a:ext cx="151200" cy="3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 rot="-1006426">
              <a:off x="1266250" y="4226461"/>
              <a:ext cx="176719" cy="3418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1322168" y="4009150"/>
              <a:ext cx="30600" cy="4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1386169" y="3994758"/>
              <a:ext cx="30600" cy="4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 rot="-5755083">
              <a:off x="1359683" y="4067087"/>
              <a:ext cx="49463" cy="101797"/>
            </a:xfrm>
            <a:prstGeom prst="moon">
              <a:avLst>
                <a:gd name="adj" fmla="val 6498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1" name="Shape 421"/>
          <p:cNvGrpSpPr/>
          <p:nvPr/>
        </p:nvGrpSpPr>
        <p:grpSpPr>
          <a:xfrm>
            <a:off x="3556552" y="4659964"/>
            <a:ext cx="228104" cy="496951"/>
            <a:chOff x="1254763" y="3920639"/>
            <a:chExt cx="205499" cy="536606"/>
          </a:xfrm>
        </p:grpSpPr>
        <p:sp>
          <p:nvSpPr>
            <p:cNvPr id="422" name="Shape 422"/>
            <p:cNvSpPr/>
            <p:nvPr/>
          </p:nvSpPr>
          <p:spPr>
            <a:xfrm>
              <a:off x="1254763" y="3920639"/>
              <a:ext cx="205499" cy="265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1322168" y="4141383"/>
              <a:ext cx="70800" cy="3140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1281969" y="4422746"/>
              <a:ext cx="151200" cy="3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 rot="-1006426">
              <a:off x="1266250" y="4226461"/>
              <a:ext cx="176719" cy="3418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1322168" y="4009150"/>
              <a:ext cx="30600" cy="4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1386169" y="3994758"/>
              <a:ext cx="30600" cy="4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 rot="-5755083">
              <a:off x="1359683" y="4067087"/>
              <a:ext cx="49463" cy="101797"/>
            </a:xfrm>
            <a:prstGeom prst="moon">
              <a:avLst>
                <a:gd name="adj" fmla="val 6498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9" name="Shape 429"/>
          <p:cNvGrpSpPr/>
          <p:nvPr/>
        </p:nvGrpSpPr>
        <p:grpSpPr>
          <a:xfrm>
            <a:off x="1347798" y="6038946"/>
            <a:ext cx="401724" cy="497106"/>
            <a:chOff x="4379181" y="5879717"/>
            <a:chExt cx="738599" cy="941310"/>
          </a:xfrm>
        </p:grpSpPr>
        <p:sp>
          <p:nvSpPr>
            <p:cNvPr id="430" name="Shape 430"/>
            <p:cNvSpPr/>
            <p:nvPr/>
          </p:nvSpPr>
          <p:spPr>
            <a:xfrm>
              <a:off x="4379181" y="6045528"/>
              <a:ext cx="738599" cy="775500"/>
            </a:xfrm>
            <a:prstGeom prst="rect">
              <a:avLst/>
            </a:prstGeom>
            <a:solidFill>
              <a:schemeClr val="dk1"/>
            </a:solidFill>
            <a:ln w="381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4379181" y="5879717"/>
              <a:ext cx="738599" cy="165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381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4501800" y="6595725"/>
              <a:ext cx="239999" cy="225299"/>
            </a:xfrm>
            <a:prstGeom prst="rect">
              <a:avLst/>
            </a:prstGeom>
            <a:solidFill>
              <a:schemeClr val="accent2"/>
            </a:solidFill>
            <a:ln w="2857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4436369" y="6120714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4660620" y="6120714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4884871" y="6120714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4436369" y="6345270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4660620" y="6345270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4884871" y="6345270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9" name="Shape 439"/>
          <p:cNvGrpSpPr/>
          <p:nvPr/>
        </p:nvGrpSpPr>
        <p:grpSpPr>
          <a:xfrm>
            <a:off x="878348" y="6159558"/>
            <a:ext cx="401724" cy="497106"/>
            <a:chOff x="4379181" y="5879717"/>
            <a:chExt cx="738599" cy="941310"/>
          </a:xfrm>
        </p:grpSpPr>
        <p:sp>
          <p:nvSpPr>
            <p:cNvPr id="440" name="Shape 440"/>
            <p:cNvSpPr/>
            <p:nvPr/>
          </p:nvSpPr>
          <p:spPr>
            <a:xfrm>
              <a:off x="4379181" y="6045528"/>
              <a:ext cx="738599" cy="775500"/>
            </a:xfrm>
            <a:prstGeom prst="rect">
              <a:avLst/>
            </a:prstGeom>
            <a:solidFill>
              <a:schemeClr val="dk1"/>
            </a:solidFill>
            <a:ln w="381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4379181" y="5879717"/>
              <a:ext cx="738599" cy="165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381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4501800" y="6595725"/>
              <a:ext cx="239999" cy="225299"/>
            </a:xfrm>
            <a:prstGeom prst="rect">
              <a:avLst/>
            </a:prstGeom>
            <a:solidFill>
              <a:schemeClr val="accent2"/>
            </a:solidFill>
            <a:ln w="2857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4436369" y="6120714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4660620" y="6120714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4884871" y="6120714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4436369" y="6345270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4660620" y="6345270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4884871" y="6345270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49" name="Shape 449"/>
          <p:cNvGrpSpPr/>
          <p:nvPr/>
        </p:nvGrpSpPr>
        <p:grpSpPr>
          <a:xfrm>
            <a:off x="1817273" y="6083358"/>
            <a:ext cx="401724" cy="497106"/>
            <a:chOff x="4379181" y="5879717"/>
            <a:chExt cx="738599" cy="941310"/>
          </a:xfrm>
        </p:grpSpPr>
        <p:sp>
          <p:nvSpPr>
            <p:cNvPr id="450" name="Shape 450"/>
            <p:cNvSpPr/>
            <p:nvPr/>
          </p:nvSpPr>
          <p:spPr>
            <a:xfrm>
              <a:off x="4379181" y="6045528"/>
              <a:ext cx="738599" cy="775500"/>
            </a:xfrm>
            <a:prstGeom prst="rect">
              <a:avLst/>
            </a:prstGeom>
            <a:solidFill>
              <a:schemeClr val="dk1"/>
            </a:solidFill>
            <a:ln w="381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4379181" y="5879717"/>
              <a:ext cx="738599" cy="165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381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4501800" y="6595725"/>
              <a:ext cx="239999" cy="225299"/>
            </a:xfrm>
            <a:prstGeom prst="rect">
              <a:avLst/>
            </a:prstGeom>
            <a:solidFill>
              <a:schemeClr val="accent2"/>
            </a:solidFill>
            <a:ln w="28575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4436369" y="6120714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4660620" y="6120714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4884871" y="6120714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4436369" y="6345270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4660620" y="6345270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4884871" y="6345270"/>
              <a:ext cx="175800" cy="165900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9" name="Shape 459"/>
          <p:cNvSpPr/>
          <p:nvPr/>
        </p:nvSpPr>
        <p:spPr>
          <a:xfrm>
            <a:off x="717200" y="6520425"/>
            <a:ext cx="2060999" cy="1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0" name="Shape 460"/>
          <p:cNvSpPr/>
          <p:nvPr/>
        </p:nvSpPr>
        <p:spPr>
          <a:xfrm rot="-916835">
            <a:off x="8030580" y="3997952"/>
            <a:ext cx="355155" cy="497291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Shape 4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Lze importovat z CEPu?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539550" y="1907700"/>
            <a:ext cx="8229600" cy="449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 </a:t>
            </a: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importy také zatím dvakrát ročně probíhají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ALE:</a:t>
            </a: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údaje o projektech se v CEPu zobrazují relativně </a:t>
            </a: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pozdě</a:t>
            </a: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údaje v CEPu jsou občas chybné a je každopádně nutné je kontrolovat a případně prostřednictvím poskytovatele požadovat opravu</a:t>
            </a: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nelze importovat kompletní údaje - jen základ</a:t>
            </a: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straně fakulty nutno doplnit finance a řešitelský kolektiv</a:t>
            </a:r>
          </a:p>
          <a:p>
            <a:pPr marL="0" marR="0" lvl="0" indent="0" algn="l" rtl="0">
              <a:spcBef>
                <a:spcPts val="560"/>
              </a:spcBef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Shape 4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Shape 4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2.9.2 - typy záznamů</a:t>
            </a:r>
          </a:p>
        </p:txBody>
      </p:sp>
      <p:pic>
        <p:nvPicPr>
          <p:cNvPr id="476" name="Shape 4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/>
          <p:nvPr/>
        </p:nvSpPr>
        <p:spPr>
          <a:xfrm>
            <a:off x="383475" y="2024400"/>
            <a:ext cx="8302800" cy="4587899"/>
          </a:xfrm>
          <a:prstGeom prst="roundRect">
            <a:avLst>
              <a:gd name="adj" fmla="val 5526"/>
            </a:avLst>
          </a:prstGeom>
          <a:noFill/>
          <a:ln w="28575" cap="flat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sp>
        <p:nvSpPr>
          <p:cNvPr id="479" name="Shape 479"/>
          <p:cNvSpPr/>
          <p:nvPr/>
        </p:nvSpPr>
        <p:spPr>
          <a:xfrm>
            <a:off x="539550" y="2212500"/>
            <a:ext cx="3934799" cy="4247099"/>
          </a:xfrm>
          <a:prstGeom prst="roundRect">
            <a:avLst>
              <a:gd name="adj" fmla="val 5526"/>
            </a:avLst>
          </a:prstGeom>
          <a:noFill/>
          <a:ln w="19050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539550" y="2212500"/>
            <a:ext cx="3934799" cy="5426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600" b="1">
                <a:solidFill>
                  <a:schemeClr val="lt1"/>
                </a:solidFill>
              </a:rPr>
              <a:t>FINANCOVÁNÍ VĚDY A VÝZKUMU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cs-CZ" sz="1600">
                <a:solidFill>
                  <a:schemeClr val="lt1"/>
                </a:solidFill>
              </a:rPr>
              <a:t>(PUBLIKAČNÍ ČINNOST)</a:t>
            </a:r>
          </a:p>
        </p:txBody>
      </p:sp>
      <p:sp>
        <p:nvSpPr>
          <p:cNvPr id="481" name="Shape 481"/>
          <p:cNvSpPr/>
          <p:nvPr/>
        </p:nvSpPr>
        <p:spPr>
          <a:xfrm>
            <a:off x="649450" y="284760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vědecké granty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podle zákona 130/2002 Sb. (CEP)</a:t>
            </a:r>
          </a:p>
        </p:txBody>
      </p:sp>
      <p:sp>
        <p:nvSpPr>
          <p:cNvPr id="482" name="Shape 482"/>
          <p:cNvSpPr/>
          <p:nvPr/>
        </p:nvSpPr>
        <p:spPr>
          <a:xfrm>
            <a:off x="649450" y="401255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institucionální financování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PRVOUK, UNCE</a:t>
            </a:r>
          </a:p>
        </p:txBody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4626750" y="2212500"/>
            <a:ext cx="3997199" cy="424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zatím základní evidence kvůli: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vazbě na publikační činnost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výkazu ukazatele K pro MŠMT</a:t>
            </a:r>
          </a:p>
          <a:p>
            <a:pPr marL="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budoucna se uvažuje o širší podpoře projektového řízení: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podpora monitorovacích období jiných než kalendářní rok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monitorovací zprávy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další</a:t>
            </a:r>
          </a:p>
        </p:txBody>
      </p:sp>
      <p:sp>
        <p:nvSpPr>
          <p:cNvPr id="484" name="Shape 484"/>
          <p:cNvSpPr/>
          <p:nvPr/>
        </p:nvSpPr>
        <p:spPr>
          <a:xfrm>
            <a:off x="649450" y="4774587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interní granty specif. VŠ výzkumu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GAUK, SVV</a:t>
            </a:r>
          </a:p>
        </p:txBody>
      </p:sp>
      <p:sp>
        <p:nvSpPr>
          <p:cNvPr id="485" name="Shape 485"/>
          <p:cNvSpPr/>
          <p:nvPr/>
        </p:nvSpPr>
        <p:spPr>
          <a:xfrm>
            <a:off x="649450" y="359900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07376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mezinárodní granty, dotace EU...</a:t>
            </a:r>
          </a:p>
        </p:txBody>
      </p:sp>
      <p:sp>
        <p:nvSpPr>
          <p:cNvPr id="486" name="Shape 486"/>
          <p:cNvSpPr/>
          <p:nvPr/>
        </p:nvSpPr>
        <p:spPr>
          <a:xfrm>
            <a:off x="649450" y="5536625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smluvní výzkum</a:t>
            </a:r>
          </a:p>
        </p:txBody>
      </p:sp>
      <p:sp>
        <p:nvSpPr>
          <p:cNvPr id="487" name="Shape 487"/>
          <p:cNvSpPr/>
          <p:nvPr/>
        </p:nvSpPr>
        <p:spPr>
          <a:xfrm>
            <a:off x="649450" y="5939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jiné granty a příspěvky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Mezinárodní granty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544750" y="4340625"/>
            <a:ext cx="8229600" cy="1968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výběr dvě formy: EU a ostatní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pokud by nebyl v číselníku uveden odpovídající program, </a:t>
            </a: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nevybírat „cokoliv“ (!!!)</a:t>
            </a: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ale požádat o doplnění programu: </a:t>
            </a: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jan.popelka@ruk.cuni.cz</a:t>
            </a:r>
          </a:p>
        </p:txBody>
      </p:sp>
      <p:pic>
        <p:nvPicPr>
          <p:cNvPr id="495" name="Shape 4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Shape 496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pic>
        <p:nvPicPr>
          <p:cNvPr id="497" name="Shape 4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529" y="2048525"/>
            <a:ext cx="8229601" cy="2166942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Shape 498"/>
          <p:cNvSpPr/>
          <p:nvPr/>
        </p:nvSpPr>
        <p:spPr>
          <a:xfrm>
            <a:off x="2713275" y="3464575"/>
            <a:ext cx="5226300" cy="322800"/>
          </a:xfrm>
          <a:prstGeom prst="rect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Shape 5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Mezinárodní granty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544741" y="1783357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None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publikační činnost (OBD =&gt; </a:t>
            </a: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</a:t>
            </a: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je důležité hlavně uvést správný „typ financování“: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❏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= operační program EU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❏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= rámcový program EU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❏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 neveřejné financování (= všechny ostatní zahraniční granty, příspěvky apod.)</a:t>
            </a:r>
          </a:p>
          <a:p>
            <a:pPr marL="0" marR="0" lvl="0" indent="0" algn="l" rtl="0">
              <a:spcBef>
                <a:spcPts val="560"/>
              </a:spcBef>
              <a:buNone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GaP se typ financování přebírá </a:t>
            </a: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 programu</a:t>
            </a: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v záznamu nelze editovat</a:t>
            </a:r>
          </a:p>
        </p:txBody>
      </p:sp>
      <p:pic>
        <p:nvPicPr>
          <p:cNvPr id="506" name="Shape 5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Shape 507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Shape 5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550" y="371325"/>
            <a:ext cx="8113598" cy="30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Shape 5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550" y="3707025"/>
            <a:ext cx="8113600" cy="27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Shape 515"/>
          <p:cNvSpPr/>
          <p:nvPr/>
        </p:nvSpPr>
        <p:spPr>
          <a:xfrm>
            <a:off x="4603500" y="2987975"/>
            <a:ext cx="1413600" cy="3158400"/>
          </a:xfrm>
          <a:custGeom>
            <a:avLst/>
            <a:gdLst/>
            <a:ahLst/>
            <a:cxnLst/>
            <a:rect l="0" t="0" r="0" b="0"/>
            <a:pathLst>
              <a:path w="56544" h="126336" extrusionOk="0">
                <a:moveTo>
                  <a:pt x="56544" y="0"/>
                </a:moveTo>
                <a:cubicBezTo>
                  <a:pt x="48574" y="3231"/>
                  <a:pt x="18148" y="2369"/>
                  <a:pt x="8724" y="19387"/>
                </a:cubicBezTo>
                <a:cubicBezTo>
                  <a:pt x="-700" y="36404"/>
                  <a:pt x="-7700" y="84278"/>
                  <a:pt x="0" y="102103"/>
                </a:cubicBezTo>
                <a:cubicBezTo>
                  <a:pt x="7700" y="119927"/>
                  <a:pt x="45774" y="122297"/>
                  <a:pt x="54929" y="126336"/>
                </a:cubicBezTo>
              </a:path>
            </a:pathLst>
          </a:custGeom>
          <a:noFill/>
          <a:ln w="76200" cap="flat">
            <a:solidFill>
              <a:srgbClr val="FF00FF"/>
            </a:solidFill>
            <a:prstDash val="solid"/>
            <a:round/>
            <a:headEnd type="none" w="lg" len="lg"/>
            <a:tailEnd type="stealth" w="lg" len="lg"/>
          </a:ln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Shape 5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Mezinárodní granty</a:t>
            </a:r>
          </a:p>
        </p:txBody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544741" y="1783357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spcBef>
                <a:spcPts val="560"/>
              </a:spcBef>
              <a:buNone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tzv. ukazatel K se uvádí údaje dle tabulky MŠMT:</a:t>
            </a:r>
          </a:p>
          <a:p>
            <a:pPr marL="0" marR="0" indent="0" algn="l" rtl="0">
              <a:spcBef>
                <a:spcPts val="560"/>
              </a:spcBef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rtl="0">
              <a:spcBef>
                <a:spcPts val="560"/>
              </a:spcBef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rtl="0">
              <a:spcBef>
                <a:spcPts val="560"/>
              </a:spcBef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rtl="0">
              <a:spcBef>
                <a:spcPts val="560"/>
              </a:spcBef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60"/>
              </a:spcBef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3" name="Shape 5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Shape 524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pic>
        <p:nvPicPr>
          <p:cNvPr id="525" name="Shape 525"/>
          <p:cNvPicPr preferRelativeResize="0"/>
          <p:nvPr/>
        </p:nvPicPr>
        <p:blipFill rotWithShape="1">
          <a:blip r:embed="rId5">
            <a:alphaModFix/>
          </a:blip>
          <a:srcRect l="1516" t="10401" b="25549"/>
          <a:stretch/>
        </p:blipFill>
        <p:spPr>
          <a:xfrm>
            <a:off x="544750" y="2459425"/>
            <a:ext cx="8164073" cy="641725"/>
          </a:xfrm>
          <a:prstGeom prst="rect">
            <a:avLst/>
          </a:prstGeom>
          <a:noFill/>
          <a:ln w="762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26" name="Shape 526"/>
          <p:cNvPicPr preferRelativeResize="0"/>
          <p:nvPr/>
        </p:nvPicPr>
        <p:blipFill rotWithShape="1">
          <a:blip r:embed="rId6">
            <a:alphaModFix/>
          </a:blip>
          <a:srcRect b="2400"/>
          <a:stretch/>
        </p:blipFill>
        <p:spPr>
          <a:xfrm>
            <a:off x="539550" y="3239375"/>
            <a:ext cx="8278299" cy="2398099"/>
          </a:xfrm>
          <a:prstGeom prst="rect">
            <a:avLst/>
          </a:prstGeom>
          <a:noFill/>
          <a:ln w="762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527" name="Shape 527"/>
          <p:cNvCxnSpPr/>
          <p:nvPr/>
        </p:nvCxnSpPr>
        <p:spPr>
          <a:xfrm rot="10800000" flipH="1">
            <a:off x="3868400" y="3036175"/>
            <a:ext cx="4111499" cy="2060099"/>
          </a:xfrm>
          <a:prstGeom prst="straightConnector1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8" name="Shape 528"/>
          <p:cNvCxnSpPr/>
          <p:nvPr/>
        </p:nvCxnSpPr>
        <p:spPr>
          <a:xfrm rot="10800000" flipH="1">
            <a:off x="3949175" y="3012075"/>
            <a:ext cx="2689800" cy="2552699"/>
          </a:xfrm>
          <a:prstGeom prst="straightConnector1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/>
          <p:nvPr/>
        </p:nvCxnSpPr>
        <p:spPr>
          <a:xfrm rot="10800000">
            <a:off x="6073499" y="2963549"/>
            <a:ext cx="563400" cy="2096100"/>
          </a:xfrm>
          <a:prstGeom prst="straightConnector1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0" name="Shape 530"/>
          <p:cNvCxnSpPr/>
          <p:nvPr/>
        </p:nvCxnSpPr>
        <p:spPr>
          <a:xfrm rot="10800000" flipH="1">
            <a:off x="3335250" y="3020199"/>
            <a:ext cx="1728600" cy="878400"/>
          </a:xfrm>
          <a:prstGeom prst="straightConnector1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1" name="Shape 531"/>
          <p:cNvCxnSpPr/>
          <p:nvPr/>
        </p:nvCxnSpPr>
        <p:spPr>
          <a:xfrm rot="10800000" flipH="1">
            <a:off x="3335250" y="3043349"/>
            <a:ext cx="709799" cy="2279100"/>
          </a:xfrm>
          <a:prstGeom prst="straightConnector1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2" name="Shape 532"/>
          <p:cNvCxnSpPr/>
          <p:nvPr/>
        </p:nvCxnSpPr>
        <p:spPr>
          <a:xfrm rot="10800000" flipH="1">
            <a:off x="2559800" y="2891099"/>
            <a:ext cx="953099" cy="743100"/>
          </a:xfrm>
          <a:prstGeom prst="straightConnector1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3" name="Shape 533"/>
          <p:cNvCxnSpPr/>
          <p:nvPr/>
        </p:nvCxnSpPr>
        <p:spPr>
          <a:xfrm rot="10800000" flipH="1">
            <a:off x="984650" y="2971799"/>
            <a:ext cx="323099" cy="444300"/>
          </a:xfrm>
          <a:prstGeom prst="straightConnector1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534" name="Shape 534"/>
          <p:cNvPicPr preferRelativeResize="0"/>
          <p:nvPr/>
        </p:nvPicPr>
        <p:blipFill rotWithShape="1">
          <a:blip r:embed="rId7">
            <a:alphaModFix/>
          </a:blip>
          <a:srcRect t="4285" b="9655"/>
          <a:stretch/>
        </p:blipFill>
        <p:spPr>
          <a:xfrm>
            <a:off x="589450" y="5852125"/>
            <a:ext cx="8228400" cy="743099"/>
          </a:xfrm>
          <a:prstGeom prst="rect">
            <a:avLst/>
          </a:prstGeom>
          <a:noFill/>
          <a:ln w="762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535" name="Shape 535"/>
          <p:cNvCxnSpPr/>
          <p:nvPr/>
        </p:nvCxnSpPr>
        <p:spPr>
          <a:xfrm rot="10800000" flipH="1">
            <a:off x="3432125" y="3036475"/>
            <a:ext cx="3917699" cy="3400799"/>
          </a:xfrm>
          <a:prstGeom prst="straightConnector1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6" name="Shape 536"/>
          <p:cNvSpPr/>
          <p:nvPr/>
        </p:nvSpPr>
        <p:spPr>
          <a:xfrm rot="39">
            <a:off x="4028824" y="5459777"/>
            <a:ext cx="4652748" cy="1449521"/>
          </a:xfrm>
          <a:prstGeom prst="irregularSeal2">
            <a:avLst/>
          </a:prstGeom>
          <a:solidFill>
            <a:srgbClr val="EAD1DC"/>
          </a:solidFill>
          <a:ln w="19050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537" name="Shape 537"/>
          <p:cNvSpPr txBox="1"/>
          <p:nvPr/>
        </p:nvSpPr>
        <p:spPr>
          <a:xfrm rot="-443922">
            <a:off x="4686261" y="5914461"/>
            <a:ext cx="2742030" cy="5430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cs-CZ" b="1">
                <a:solidFill>
                  <a:srgbClr val="4C1130"/>
                </a:solidFill>
              </a:rPr>
              <a:t>zápis v cizí měně bude umožněn během listopadu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9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9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Shape 5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Shape 543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2.9.2 - typy záznamů</a:t>
            </a:r>
          </a:p>
        </p:txBody>
      </p:sp>
      <p:pic>
        <p:nvPicPr>
          <p:cNvPr id="544" name="Shape 5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Shape 545"/>
          <p:cNvSpPr/>
          <p:nvPr/>
        </p:nvSpPr>
        <p:spPr>
          <a:xfrm>
            <a:off x="383475" y="2024400"/>
            <a:ext cx="8302800" cy="4587899"/>
          </a:xfrm>
          <a:prstGeom prst="roundRect">
            <a:avLst>
              <a:gd name="adj" fmla="val 5526"/>
            </a:avLst>
          </a:prstGeom>
          <a:noFill/>
          <a:ln w="28575" cap="flat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sp>
        <p:nvSpPr>
          <p:cNvPr id="547" name="Shape 547"/>
          <p:cNvSpPr/>
          <p:nvPr/>
        </p:nvSpPr>
        <p:spPr>
          <a:xfrm>
            <a:off x="539550" y="2212500"/>
            <a:ext cx="3934799" cy="4247099"/>
          </a:xfrm>
          <a:prstGeom prst="roundRect">
            <a:avLst>
              <a:gd name="adj" fmla="val 5526"/>
            </a:avLst>
          </a:prstGeom>
          <a:noFill/>
          <a:ln w="19050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539550" y="2212500"/>
            <a:ext cx="3934799" cy="5426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600" b="1">
                <a:solidFill>
                  <a:schemeClr val="lt1"/>
                </a:solidFill>
              </a:rPr>
              <a:t>FINANCOVÁNÍ VĚDY A VÝZKUMU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cs-CZ" sz="1600">
                <a:solidFill>
                  <a:schemeClr val="lt1"/>
                </a:solidFill>
              </a:rPr>
              <a:t>(PUBLIKAČNÍ ČINNOST)</a:t>
            </a:r>
          </a:p>
        </p:txBody>
      </p:sp>
      <p:sp>
        <p:nvSpPr>
          <p:cNvPr id="549" name="Shape 549"/>
          <p:cNvSpPr/>
          <p:nvPr/>
        </p:nvSpPr>
        <p:spPr>
          <a:xfrm>
            <a:off x="649450" y="284760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vědecké granty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podle zákona 130/2002 Sb. (CEP)</a:t>
            </a:r>
          </a:p>
        </p:txBody>
      </p:sp>
      <p:sp>
        <p:nvSpPr>
          <p:cNvPr id="550" name="Shape 550"/>
          <p:cNvSpPr/>
          <p:nvPr/>
        </p:nvSpPr>
        <p:spPr>
          <a:xfrm>
            <a:off x="649450" y="401255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07376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institucionální financování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PRVOUK, UNCE</a:t>
            </a:r>
          </a:p>
        </p:txBody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4626750" y="2212500"/>
            <a:ext cx="3997199" cy="424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zatím vloženy se základními údaji centrálně za celou UK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fakulta si může doplnit podrobnější údaje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domluvě lze vložit také dílčí podprojekty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konce roku by měla být spuštěna pumpa na údaje o PRVOUK z WhoIs</a:t>
            </a:r>
          </a:p>
        </p:txBody>
      </p:sp>
      <p:sp>
        <p:nvSpPr>
          <p:cNvPr id="552" name="Shape 552"/>
          <p:cNvSpPr/>
          <p:nvPr/>
        </p:nvSpPr>
        <p:spPr>
          <a:xfrm>
            <a:off x="649450" y="4774587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interní granty specif. VŠ výzkumu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GAUK, SVV</a:t>
            </a:r>
          </a:p>
        </p:txBody>
      </p:sp>
      <p:sp>
        <p:nvSpPr>
          <p:cNvPr id="553" name="Shape 553"/>
          <p:cNvSpPr/>
          <p:nvPr/>
        </p:nvSpPr>
        <p:spPr>
          <a:xfrm>
            <a:off x="649450" y="359900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mezinárodní granty, dotace EU...</a:t>
            </a:r>
          </a:p>
        </p:txBody>
      </p:sp>
      <p:sp>
        <p:nvSpPr>
          <p:cNvPr id="554" name="Shape 554"/>
          <p:cNvSpPr/>
          <p:nvPr/>
        </p:nvSpPr>
        <p:spPr>
          <a:xfrm>
            <a:off x="649450" y="5536625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smluvní výzkum</a:t>
            </a:r>
          </a:p>
        </p:txBody>
      </p:sp>
      <p:sp>
        <p:nvSpPr>
          <p:cNvPr id="555" name="Shape 555"/>
          <p:cNvSpPr/>
          <p:nvPr/>
        </p:nvSpPr>
        <p:spPr>
          <a:xfrm>
            <a:off x="649450" y="5939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jiné granty a příspěvky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383475" y="2024400"/>
            <a:ext cx="8302800" cy="4587899"/>
          </a:xfrm>
          <a:prstGeom prst="roundRect">
            <a:avLst>
              <a:gd name="adj" fmla="val 5526"/>
            </a:avLst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4626750" y="2212500"/>
            <a:ext cx="3934799" cy="2603999"/>
          </a:xfrm>
          <a:prstGeom prst="roundRect">
            <a:avLst>
              <a:gd name="adj" fmla="val 5526"/>
            </a:avLst>
          </a:prstGeom>
          <a:noFill/>
          <a:ln w="19050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Shromáždit...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sp>
        <p:nvSpPr>
          <p:cNvPr id="120" name="Shape 120"/>
          <p:cNvSpPr/>
          <p:nvPr/>
        </p:nvSpPr>
        <p:spPr>
          <a:xfrm>
            <a:off x="539550" y="2212500"/>
            <a:ext cx="3934799" cy="4247099"/>
          </a:xfrm>
          <a:prstGeom prst="roundRect">
            <a:avLst>
              <a:gd name="adj" fmla="val 5526"/>
            </a:avLst>
          </a:prstGeom>
          <a:noFill/>
          <a:ln w="19050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539550" y="2212500"/>
            <a:ext cx="3934799" cy="5426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cs-CZ" sz="1600" b="1">
                <a:solidFill>
                  <a:schemeClr val="lt1"/>
                </a:solidFill>
              </a:rPr>
              <a:t>FINANCOVÁNÍ VĚDY A VÝZKUMU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cs-CZ" sz="1600">
                <a:solidFill>
                  <a:schemeClr val="lt1"/>
                </a:solidFill>
              </a:rPr>
              <a:t>(PUBLIKAČNÍ ČINNOST)</a:t>
            </a:r>
          </a:p>
        </p:txBody>
      </p:sp>
      <p:sp>
        <p:nvSpPr>
          <p:cNvPr id="122" name="Shape 122"/>
          <p:cNvSpPr/>
          <p:nvPr/>
        </p:nvSpPr>
        <p:spPr>
          <a:xfrm>
            <a:off x="649450" y="284760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07376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vědecké granty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podle zákona 130/2002 Sb. (CEP)</a:t>
            </a:r>
          </a:p>
        </p:txBody>
      </p:sp>
      <p:sp>
        <p:nvSpPr>
          <p:cNvPr id="123" name="Shape 123"/>
          <p:cNvSpPr/>
          <p:nvPr/>
        </p:nvSpPr>
        <p:spPr>
          <a:xfrm>
            <a:off x="649450" y="401255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0B53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institucionální financování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PRVOUK, UNCE</a:t>
            </a:r>
          </a:p>
        </p:txBody>
      </p:sp>
      <p:sp>
        <p:nvSpPr>
          <p:cNvPr id="124" name="Shape 124"/>
          <p:cNvSpPr/>
          <p:nvPr/>
        </p:nvSpPr>
        <p:spPr>
          <a:xfrm>
            <a:off x="649450" y="4774587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3D8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interní granty specif. VŠ výzkumu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GAUK, SVV</a:t>
            </a:r>
          </a:p>
        </p:txBody>
      </p:sp>
      <p:sp>
        <p:nvSpPr>
          <p:cNvPr id="125" name="Shape 125"/>
          <p:cNvSpPr/>
          <p:nvPr/>
        </p:nvSpPr>
        <p:spPr>
          <a:xfrm>
            <a:off x="649450" y="3599000"/>
            <a:ext cx="3714899" cy="332099"/>
          </a:xfrm>
          <a:prstGeom prst="roundRect">
            <a:avLst>
              <a:gd name="adj" fmla="val 8222"/>
            </a:avLst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mezinárodní granty, dotace EU...</a:t>
            </a:r>
          </a:p>
        </p:txBody>
      </p:sp>
      <p:sp>
        <p:nvSpPr>
          <p:cNvPr id="126" name="Shape 126"/>
          <p:cNvSpPr/>
          <p:nvPr/>
        </p:nvSpPr>
        <p:spPr>
          <a:xfrm>
            <a:off x="649450" y="5536625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smluvní výzkum</a:t>
            </a:r>
          </a:p>
        </p:txBody>
      </p:sp>
      <p:sp>
        <p:nvSpPr>
          <p:cNvPr id="127" name="Shape 127"/>
          <p:cNvSpPr/>
          <p:nvPr/>
        </p:nvSpPr>
        <p:spPr>
          <a:xfrm>
            <a:off x="4626750" y="2212500"/>
            <a:ext cx="3934799" cy="5426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600" b="1">
                <a:solidFill>
                  <a:schemeClr val="lt1"/>
                </a:solidFill>
              </a:rPr>
              <a:t>ROZVOJOVÉ A JINÉ PROJEKTY</a:t>
            </a:r>
          </a:p>
        </p:txBody>
      </p:sp>
      <p:sp>
        <p:nvSpPr>
          <p:cNvPr id="128" name="Shape 128"/>
          <p:cNvSpPr/>
          <p:nvPr/>
        </p:nvSpPr>
        <p:spPr>
          <a:xfrm>
            <a:off x="649450" y="5939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jiné granty a příspěvky</a:t>
            </a:r>
          </a:p>
        </p:txBody>
      </p:sp>
      <p:sp>
        <p:nvSpPr>
          <p:cNvPr id="129" name="Shape 129"/>
          <p:cNvSpPr/>
          <p:nvPr/>
        </p:nvSpPr>
        <p:spPr>
          <a:xfrm>
            <a:off x="4736700" y="284760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20124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interní granty 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z vnitřní soutěže IP (IRP)</a:t>
            </a:r>
          </a:p>
        </p:txBody>
      </p:sp>
      <p:sp>
        <p:nvSpPr>
          <p:cNvPr id="130" name="Shape 130"/>
          <p:cNvSpPr/>
          <p:nvPr/>
        </p:nvSpPr>
        <p:spPr>
          <a:xfrm>
            <a:off x="4736700" y="4415475"/>
            <a:ext cx="3714899" cy="288300"/>
          </a:xfrm>
          <a:prstGeom prst="roundRect">
            <a:avLst>
              <a:gd name="adj" fmla="val 8222"/>
            </a:avLst>
          </a:prstGeom>
          <a:solidFill>
            <a:srgbClr val="B4A7D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… a další ?</a:t>
            </a:r>
          </a:p>
        </p:txBody>
      </p:sp>
      <p:sp>
        <p:nvSpPr>
          <p:cNvPr id="131" name="Shape 131"/>
          <p:cNvSpPr/>
          <p:nvPr/>
        </p:nvSpPr>
        <p:spPr>
          <a:xfrm>
            <a:off x="4736700" y="4012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674EA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podpora „de minimis“ </a:t>
            </a:r>
          </a:p>
        </p:txBody>
      </p:sp>
      <p:sp>
        <p:nvSpPr>
          <p:cNvPr id="132" name="Shape 132"/>
          <p:cNvSpPr/>
          <p:nvPr/>
        </p:nvSpPr>
        <p:spPr>
          <a:xfrm>
            <a:off x="4736700" y="3609625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351C7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mezinárodní granty, dotace EU...</a:t>
            </a:r>
          </a:p>
        </p:txBody>
      </p:sp>
      <p:sp>
        <p:nvSpPr>
          <p:cNvPr id="133" name="Shape 133"/>
          <p:cNvSpPr/>
          <p:nvPr/>
        </p:nvSpPr>
        <p:spPr>
          <a:xfrm>
            <a:off x="4626750" y="5093425"/>
            <a:ext cx="3934799" cy="1366500"/>
          </a:xfrm>
          <a:prstGeom prst="roundRect">
            <a:avLst>
              <a:gd name="adj" fmla="val 5526"/>
            </a:avLst>
          </a:prstGeom>
          <a:noFill/>
          <a:ln w="19050" cap="flat">
            <a:solidFill>
              <a:srgbClr val="99999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4626750" y="5008587"/>
            <a:ext cx="3934799" cy="400499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28575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200" b="1">
                <a:solidFill>
                  <a:schemeClr val="lt1"/>
                </a:solidFill>
              </a:rPr>
              <a:t>LICENCE K VÝSLEDKŮM DUŠEVNÍ ČINNOSTI</a:t>
            </a:r>
          </a:p>
        </p:txBody>
      </p:sp>
      <p:sp>
        <p:nvSpPr>
          <p:cNvPr id="135" name="Shape 135"/>
          <p:cNvSpPr/>
          <p:nvPr/>
        </p:nvSpPr>
        <p:spPr>
          <a:xfrm>
            <a:off x="4736700" y="5536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smlouvy poskytnuté</a:t>
            </a:r>
          </a:p>
        </p:txBody>
      </p:sp>
      <p:sp>
        <p:nvSpPr>
          <p:cNvPr id="136" name="Shape 136"/>
          <p:cNvSpPr/>
          <p:nvPr/>
        </p:nvSpPr>
        <p:spPr>
          <a:xfrm>
            <a:off x="4736700" y="5939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B7B7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smlouvy přijaté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Shape 5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2.9.2 - typy záznamů</a:t>
            </a:r>
          </a:p>
        </p:txBody>
      </p:sp>
      <p:pic>
        <p:nvPicPr>
          <p:cNvPr id="562" name="Shape 5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Shape 563"/>
          <p:cNvSpPr/>
          <p:nvPr/>
        </p:nvSpPr>
        <p:spPr>
          <a:xfrm>
            <a:off x="383475" y="2024400"/>
            <a:ext cx="8302800" cy="4587899"/>
          </a:xfrm>
          <a:prstGeom prst="roundRect">
            <a:avLst>
              <a:gd name="adj" fmla="val 5526"/>
            </a:avLst>
          </a:prstGeom>
          <a:noFill/>
          <a:ln w="28575" cap="flat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sp>
        <p:nvSpPr>
          <p:cNvPr id="565" name="Shape 565"/>
          <p:cNvSpPr/>
          <p:nvPr/>
        </p:nvSpPr>
        <p:spPr>
          <a:xfrm>
            <a:off x="539550" y="2212500"/>
            <a:ext cx="3934799" cy="4247099"/>
          </a:xfrm>
          <a:prstGeom prst="roundRect">
            <a:avLst>
              <a:gd name="adj" fmla="val 5526"/>
            </a:avLst>
          </a:prstGeom>
          <a:noFill/>
          <a:ln w="19050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539550" y="2212500"/>
            <a:ext cx="3934799" cy="5426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600" b="1">
                <a:solidFill>
                  <a:schemeClr val="lt1"/>
                </a:solidFill>
              </a:rPr>
              <a:t>FINANCOVÁNÍ VĚDY A VÝZKUMU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cs-CZ" sz="1600">
                <a:solidFill>
                  <a:schemeClr val="lt1"/>
                </a:solidFill>
              </a:rPr>
              <a:t>(PUBLIKAČNÍ ČINNOST)</a:t>
            </a:r>
          </a:p>
        </p:txBody>
      </p:sp>
      <p:sp>
        <p:nvSpPr>
          <p:cNvPr id="567" name="Shape 567"/>
          <p:cNvSpPr/>
          <p:nvPr/>
        </p:nvSpPr>
        <p:spPr>
          <a:xfrm>
            <a:off x="649450" y="284760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vědecké granty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podle zákona 130/2002 Sb. (CEP)</a:t>
            </a:r>
          </a:p>
        </p:txBody>
      </p:sp>
      <p:sp>
        <p:nvSpPr>
          <p:cNvPr id="568" name="Shape 568"/>
          <p:cNvSpPr/>
          <p:nvPr/>
        </p:nvSpPr>
        <p:spPr>
          <a:xfrm>
            <a:off x="649450" y="401255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institucionální financování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PRVOUK, UNCE</a:t>
            </a:r>
          </a:p>
        </p:txBody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4626750" y="2212500"/>
            <a:ext cx="3997199" cy="424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záznamy o projektech GA UK se </a:t>
            </a:r>
            <a:r>
              <a:rPr lang="cs-CZ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nezakládají uvnitř GaP ručně</a:t>
            </a: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ale přebírají se noční pumpou z­­ aplikace GAUK</a:t>
            </a:r>
            <a:b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cs-CZ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připravuje se: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verzování rozpočtů, včetně editace „malých změn“ 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přebírání dokumentace z­­ aplikace GAUK</a:t>
            </a:r>
          </a:p>
        </p:txBody>
      </p:sp>
      <p:sp>
        <p:nvSpPr>
          <p:cNvPr id="570" name="Shape 570"/>
          <p:cNvSpPr/>
          <p:nvPr/>
        </p:nvSpPr>
        <p:spPr>
          <a:xfrm>
            <a:off x="649450" y="4774587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07376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interní granty specif. VŠ výzkumu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GAUK</a:t>
            </a:r>
          </a:p>
        </p:txBody>
      </p:sp>
      <p:sp>
        <p:nvSpPr>
          <p:cNvPr id="571" name="Shape 571"/>
          <p:cNvSpPr/>
          <p:nvPr/>
        </p:nvSpPr>
        <p:spPr>
          <a:xfrm>
            <a:off x="649450" y="359900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mezinárodní granty, dotace EU...</a:t>
            </a:r>
          </a:p>
        </p:txBody>
      </p:sp>
      <p:sp>
        <p:nvSpPr>
          <p:cNvPr id="572" name="Shape 572"/>
          <p:cNvSpPr/>
          <p:nvPr/>
        </p:nvSpPr>
        <p:spPr>
          <a:xfrm>
            <a:off x="649450" y="5536625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smluvní výzkum</a:t>
            </a:r>
          </a:p>
        </p:txBody>
      </p:sp>
      <p:sp>
        <p:nvSpPr>
          <p:cNvPr id="573" name="Shape 573"/>
          <p:cNvSpPr/>
          <p:nvPr/>
        </p:nvSpPr>
        <p:spPr>
          <a:xfrm>
            <a:off x="649450" y="5939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jiné granty a příspěvky</a:t>
            </a:r>
          </a:p>
        </p:txBody>
      </p:sp>
      <p:sp>
        <p:nvSpPr>
          <p:cNvPr id="574" name="Shape 574"/>
          <p:cNvSpPr/>
          <p:nvPr/>
        </p:nvSpPr>
        <p:spPr>
          <a:xfrm>
            <a:off x="2519425" y="5189650"/>
            <a:ext cx="1892700" cy="332099"/>
          </a:xfrm>
          <a:prstGeom prst="roundRect">
            <a:avLst>
              <a:gd name="adj" fmla="val 8222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3F3F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Shape 5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2.9.2 - typy záznamů</a:t>
            </a:r>
          </a:p>
        </p:txBody>
      </p:sp>
      <p:pic>
        <p:nvPicPr>
          <p:cNvPr id="581" name="Shape 5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Shape 582"/>
          <p:cNvSpPr/>
          <p:nvPr/>
        </p:nvSpPr>
        <p:spPr>
          <a:xfrm>
            <a:off x="383475" y="2024400"/>
            <a:ext cx="8302800" cy="4587899"/>
          </a:xfrm>
          <a:prstGeom prst="roundRect">
            <a:avLst>
              <a:gd name="adj" fmla="val 5526"/>
            </a:avLst>
          </a:prstGeom>
          <a:noFill/>
          <a:ln w="28575" cap="flat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3" name="Shape 583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sp>
        <p:nvSpPr>
          <p:cNvPr id="584" name="Shape 584"/>
          <p:cNvSpPr/>
          <p:nvPr/>
        </p:nvSpPr>
        <p:spPr>
          <a:xfrm>
            <a:off x="539550" y="2212500"/>
            <a:ext cx="3934799" cy="4247099"/>
          </a:xfrm>
          <a:prstGeom prst="roundRect">
            <a:avLst>
              <a:gd name="adj" fmla="val 5526"/>
            </a:avLst>
          </a:prstGeom>
          <a:noFill/>
          <a:ln w="19050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5" name="Shape 585"/>
          <p:cNvSpPr/>
          <p:nvPr/>
        </p:nvSpPr>
        <p:spPr>
          <a:xfrm>
            <a:off x="539550" y="2212500"/>
            <a:ext cx="3934799" cy="5426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600" b="1">
                <a:solidFill>
                  <a:schemeClr val="lt1"/>
                </a:solidFill>
              </a:rPr>
              <a:t>FINANCOVÁNÍ VĚDY A VÝZKUMU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cs-CZ" sz="1600">
                <a:solidFill>
                  <a:schemeClr val="lt1"/>
                </a:solidFill>
              </a:rPr>
              <a:t>(PUBLIKAČNÍ ČINNOST)</a:t>
            </a:r>
          </a:p>
        </p:txBody>
      </p:sp>
      <p:sp>
        <p:nvSpPr>
          <p:cNvPr id="586" name="Shape 586"/>
          <p:cNvSpPr/>
          <p:nvPr/>
        </p:nvSpPr>
        <p:spPr>
          <a:xfrm>
            <a:off x="649450" y="284760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vědecké granty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podle zákona 130/2002 Sb. (CEP)</a:t>
            </a:r>
          </a:p>
        </p:txBody>
      </p:sp>
      <p:sp>
        <p:nvSpPr>
          <p:cNvPr id="587" name="Shape 587"/>
          <p:cNvSpPr/>
          <p:nvPr/>
        </p:nvSpPr>
        <p:spPr>
          <a:xfrm>
            <a:off x="649450" y="401255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institucionální financování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PRVOUK, UNCE</a:t>
            </a:r>
          </a:p>
        </p:txBody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4626750" y="2212500"/>
            <a:ext cx="3997199" cy="424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roku 2015 budou záznamy importovány centrálně z údajů poskytnutých Odborem vědy RUK</a:t>
            </a:r>
            <a:b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cs-CZ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nově bude používán jednotně tvar čísla projektu SVV:</a:t>
            </a:r>
          </a:p>
          <a:p>
            <a:pPr marL="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SVVxxxxxx</a:t>
            </a:r>
          </a:p>
          <a:p>
            <a:pPr marL="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během listopadu 2014 budou centrálně upravena čísla projektů z let 2013 a 2014 do tohoto tvaru</a:t>
            </a:r>
          </a:p>
        </p:txBody>
      </p:sp>
      <p:sp>
        <p:nvSpPr>
          <p:cNvPr id="589" name="Shape 589"/>
          <p:cNvSpPr/>
          <p:nvPr/>
        </p:nvSpPr>
        <p:spPr>
          <a:xfrm>
            <a:off x="649450" y="4774587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07376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interní granty specif. VŠ výzkumu</a:t>
            </a:r>
          </a:p>
          <a:p>
            <a:pPr marL="1371600" lvl="0" indent="45720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SVV</a:t>
            </a:r>
          </a:p>
        </p:txBody>
      </p:sp>
      <p:sp>
        <p:nvSpPr>
          <p:cNvPr id="590" name="Shape 590"/>
          <p:cNvSpPr/>
          <p:nvPr/>
        </p:nvSpPr>
        <p:spPr>
          <a:xfrm>
            <a:off x="649450" y="359900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mezinárodní granty, dotace EU...</a:t>
            </a:r>
          </a:p>
        </p:txBody>
      </p:sp>
      <p:sp>
        <p:nvSpPr>
          <p:cNvPr id="591" name="Shape 591"/>
          <p:cNvSpPr/>
          <p:nvPr/>
        </p:nvSpPr>
        <p:spPr>
          <a:xfrm>
            <a:off x="649450" y="5536625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smluvní výzkum</a:t>
            </a:r>
          </a:p>
        </p:txBody>
      </p:sp>
      <p:sp>
        <p:nvSpPr>
          <p:cNvPr id="592" name="Shape 592"/>
          <p:cNvSpPr/>
          <p:nvPr/>
        </p:nvSpPr>
        <p:spPr>
          <a:xfrm>
            <a:off x="649450" y="5939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jiné granty a příspěvky</a:t>
            </a:r>
          </a:p>
        </p:txBody>
      </p:sp>
      <p:sp>
        <p:nvSpPr>
          <p:cNvPr id="593" name="Shape 593"/>
          <p:cNvSpPr/>
          <p:nvPr/>
        </p:nvSpPr>
        <p:spPr>
          <a:xfrm>
            <a:off x="597175" y="5189650"/>
            <a:ext cx="1889999" cy="332099"/>
          </a:xfrm>
          <a:prstGeom prst="roundRect">
            <a:avLst>
              <a:gd name="adj" fmla="val 8222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3F3F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Shape 5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Shape 599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2.9.2 - typy záznamů</a:t>
            </a:r>
          </a:p>
        </p:txBody>
      </p:sp>
      <p:pic>
        <p:nvPicPr>
          <p:cNvPr id="600" name="Shape 6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Shape 601"/>
          <p:cNvSpPr/>
          <p:nvPr/>
        </p:nvSpPr>
        <p:spPr>
          <a:xfrm>
            <a:off x="383475" y="2024400"/>
            <a:ext cx="8302800" cy="4587899"/>
          </a:xfrm>
          <a:prstGeom prst="roundRect">
            <a:avLst>
              <a:gd name="adj" fmla="val 5526"/>
            </a:avLst>
          </a:prstGeom>
          <a:noFill/>
          <a:ln w="28575" cap="flat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sp>
        <p:nvSpPr>
          <p:cNvPr id="603" name="Shape 603"/>
          <p:cNvSpPr/>
          <p:nvPr/>
        </p:nvSpPr>
        <p:spPr>
          <a:xfrm>
            <a:off x="539550" y="2212500"/>
            <a:ext cx="3934799" cy="4247099"/>
          </a:xfrm>
          <a:prstGeom prst="roundRect">
            <a:avLst>
              <a:gd name="adj" fmla="val 5526"/>
            </a:avLst>
          </a:prstGeom>
          <a:noFill/>
          <a:ln w="19050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4" name="Shape 604"/>
          <p:cNvSpPr/>
          <p:nvPr/>
        </p:nvSpPr>
        <p:spPr>
          <a:xfrm>
            <a:off x="539550" y="2212500"/>
            <a:ext cx="3934799" cy="5426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600" b="1">
                <a:solidFill>
                  <a:schemeClr val="lt1"/>
                </a:solidFill>
              </a:rPr>
              <a:t>FINANCOVÁNÍ VĚDY A VÝZKUMU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cs-CZ" sz="1600">
                <a:solidFill>
                  <a:schemeClr val="lt1"/>
                </a:solidFill>
              </a:rPr>
              <a:t>(PUBLIKAČNÍ ČINNOST)</a:t>
            </a:r>
          </a:p>
        </p:txBody>
      </p:sp>
      <p:sp>
        <p:nvSpPr>
          <p:cNvPr id="605" name="Shape 605"/>
          <p:cNvSpPr/>
          <p:nvPr/>
        </p:nvSpPr>
        <p:spPr>
          <a:xfrm>
            <a:off x="649450" y="284760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vědecké granty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podle zákona 130/2002 Sb. (CEP)</a:t>
            </a:r>
          </a:p>
        </p:txBody>
      </p:sp>
      <p:sp>
        <p:nvSpPr>
          <p:cNvPr id="606" name="Shape 606"/>
          <p:cNvSpPr/>
          <p:nvPr/>
        </p:nvSpPr>
        <p:spPr>
          <a:xfrm>
            <a:off x="649450" y="401255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institucionální financování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PRVOUK, UNCE</a:t>
            </a:r>
          </a:p>
        </p:txBody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4626750" y="2212500"/>
            <a:ext cx="3997199" cy="424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dubna 2014 na UK povinnost evidovat smluvní výzkum prostřednictvím GaP 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nové verzi je evidence smluvního výzkumu přehlednější</a:t>
            </a:r>
          </a:p>
        </p:txBody>
      </p:sp>
      <p:sp>
        <p:nvSpPr>
          <p:cNvPr id="608" name="Shape 608"/>
          <p:cNvSpPr/>
          <p:nvPr/>
        </p:nvSpPr>
        <p:spPr>
          <a:xfrm>
            <a:off x="649450" y="4774587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interní granty specif. VŠ výzkumu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GAUK, SVV</a:t>
            </a:r>
          </a:p>
        </p:txBody>
      </p:sp>
      <p:sp>
        <p:nvSpPr>
          <p:cNvPr id="609" name="Shape 609"/>
          <p:cNvSpPr/>
          <p:nvPr/>
        </p:nvSpPr>
        <p:spPr>
          <a:xfrm>
            <a:off x="649450" y="359900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mezinárodní granty, dotace EU...</a:t>
            </a:r>
          </a:p>
        </p:txBody>
      </p:sp>
      <p:sp>
        <p:nvSpPr>
          <p:cNvPr id="610" name="Shape 610"/>
          <p:cNvSpPr/>
          <p:nvPr/>
        </p:nvSpPr>
        <p:spPr>
          <a:xfrm>
            <a:off x="649450" y="5536625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07376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smluvní výzkum</a:t>
            </a:r>
          </a:p>
        </p:txBody>
      </p:sp>
      <p:sp>
        <p:nvSpPr>
          <p:cNvPr id="611" name="Shape 611"/>
          <p:cNvSpPr/>
          <p:nvPr/>
        </p:nvSpPr>
        <p:spPr>
          <a:xfrm>
            <a:off x="649450" y="5939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jiné granty a příspěvky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Shape 6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Shape 617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Smluvní výzkum</a:t>
            </a:r>
          </a:p>
        </p:txBody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544750" y="4340625"/>
            <a:ext cx="8229600" cy="1968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smluvní výzkum je třeba vložit, i když smlouva neexistuje v písemné podobě</a:t>
            </a:r>
          </a:p>
        </p:txBody>
      </p:sp>
      <p:pic>
        <p:nvPicPr>
          <p:cNvPr id="619" name="Shape 6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Shape 620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pic>
        <p:nvPicPr>
          <p:cNvPr id="621" name="Shape 6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529" y="2048525"/>
            <a:ext cx="8229601" cy="2166942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Shape 622"/>
          <p:cNvSpPr/>
          <p:nvPr/>
        </p:nvSpPr>
        <p:spPr>
          <a:xfrm>
            <a:off x="2672900" y="3125300"/>
            <a:ext cx="5226300" cy="169499"/>
          </a:xfrm>
          <a:prstGeom prst="rect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Shape 6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Shape 628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2.9.2 - typy záznamů</a:t>
            </a:r>
          </a:p>
        </p:txBody>
      </p:sp>
      <p:pic>
        <p:nvPicPr>
          <p:cNvPr id="629" name="Shape 6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Shape 630"/>
          <p:cNvSpPr/>
          <p:nvPr/>
        </p:nvSpPr>
        <p:spPr>
          <a:xfrm>
            <a:off x="383475" y="2024400"/>
            <a:ext cx="8302800" cy="4587899"/>
          </a:xfrm>
          <a:prstGeom prst="roundRect">
            <a:avLst>
              <a:gd name="adj" fmla="val 5526"/>
            </a:avLst>
          </a:prstGeom>
          <a:noFill/>
          <a:ln w="28575" cap="flat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1" name="Shape 631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sp>
        <p:nvSpPr>
          <p:cNvPr id="632" name="Shape 632"/>
          <p:cNvSpPr/>
          <p:nvPr/>
        </p:nvSpPr>
        <p:spPr>
          <a:xfrm>
            <a:off x="539550" y="2212500"/>
            <a:ext cx="3934799" cy="4247099"/>
          </a:xfrm>
          <a:prstGeom prst="roundRect">
            <a:avLst>
              <a:gd name="adj" fmla="val 5526"/>
            </a:avLst>
          </a:prstGeom>
          <a:noFill/>
          <a:ln w="19050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3" name="Shape 633"/>
          <p:cNvSpPr/>
          <p:nvPr/>
        </p:nvSpPr>
        <p:spPr>
          <a:xfrm>
            <a:off x="539550" y="2212500"/>
            <a:ext cx="3934799" cy="5426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600" b="1">
                <a:solidFill>
                  <a:schemeClr val="lt1"/>
                </a:solidFill>
              </a:rPr>
              <a:t>FINANCOVÁNÍ VĚDY A VÝZKUMU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cs-CZ" sz="1600">
                <a:solidFill>
                  <a:schemeClr val="lt1"/>
                </a:solidFill>
              </a:rPr>
              <a:t>(PUBLIKAČNÍ ČINNOST)</a:t>
            </a:r>
          </a:p>
        </p:txBody>
      </p:sp>
      <p:sp>
        <p:nvSpPr>
          <p:cNvPr id="634" name="Shape 634"/>
          <p:cNvSpPr/>
          <p:nvPr/>
        </p:nvSpPr>
        <p:spPr>
          <a:xfrm>
            <a:off x="649450" y="284760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vědecké granty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podle zákona 130/2002 Sb. (CEP)</a:t>
            </a:r>
          </a:p>
        </p:txBody>
      </p:sp>
      <p:sp>
        <p:nvSpPr>
          <p:cNvPr id="635" name="Shape 635"/>
          <p:cNvSpPr/>
          <p:nvPr/>
        </p:nvSpPr>
        <p:spPr>
          <a:xfrm>
            <a:off x="649450" y="401255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institucionální financování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PRVOUK, UNCE</a:t>
            </a:r>
          </a:p>
        </p:txBody>
      </p:sp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4626750" y="2212500"/>
            <a:ext cx="3997199" cy="424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„malé granty a příspěvky”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granty municipalit, ale také od jiných odborů poskytovatelů, kteří jinak také poskytují podporu v režimu dle zákona 130/2002 (např. MK: Odbor médií a audiovize)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příspěvky českých nadací a dalších poskytovatelů</a:t>
            </a:r>
          </a:p>
        </p:txBody>
      </p:sp>
      <p:sp>
        <p:nvSpPr>
          <p:cNvPr id="637" name="Shape 637"/>
          <p:cNvSpPr/>
          <p:nvPr/>
        </p:nvSpPr>
        <p:spPr>
          <a:xfrm>
            <a:off x="649450" y="4774587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interní granty specif. VŠ výzkumu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GAUK, SVV</a:t>
            </a:r>
          </a:p>
        </p:txBody>
      </p:sp>
      <p:sp>
        <p:nvSpPr>
          <p:cNvPr id="638" name="Shape 638"/>
          <p:cNvSpPr/>
          <p:nvPr/>
        </p:nvSpPr>
        <p:spPr>
          <a:xfrm>
            <a:off x="649450" y="359900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mezinárodní granty, dotace EU...</a:t>
            </a:r>
          </a:p>
        </p:txBody>
      </p:sp>
      <p:sp>
        <p:nvSpPr>
          <p:cNvPr id="639" name="Shape 639"/>
          <p:cNvSpPr/>
          <p:nvPr/>
        </p:nvSpPr>
        <p:spPr>
          <a:xfrm>
            <a:off x="649450" y="5536625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smluvní výzkum</a:t>
            </a:r>
          </a:p>
        </p:txBody>
      </p:sp>
      <p:sp>
        <p:nvSpPr>
          <p:cNvPr id="640" name="Shape 640"/>
          <p:cNvSpPr/>
          <p:nvPr/>
        </p:nvSpPr>
        <p:spPr>
          <a:xfrm>
            <a:off x="649450" y="5939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07376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jiné granty a příspěvky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Shape 6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Shape 646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„Malé granty a příspěvky“</a:t>
            </a:r>
          </a:p>
        </p:txBody>
      </p:sp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544750" y="4340625"/>
            <a:ext cx="8229600" cy="1968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pokud by nebyl v číselníku uveden odpovídající program, </a:t>
            </a: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nevybírat „cokoliv“ (!!!)</a:t>
            </a: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ale požádat o doplnění programu: </a:t>
            </a: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jan.popelka@ruk.cuni.cz</a:t>
            </a:r>
          </a:p>
        </p:txBody>
      </p:sp>
      <p:pic>
        <p:nvPicPr>
          <p:cNvPr id="648" name="Shape 6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Shape 649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pic>
        <p:nvPicPr>
          <p:cNvPr id="650" name="Shape 6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529" y="2048525"/>
            <a:ext cx="8229601" cy="2166942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Shape 651"/>
          <p:cNvSpPr/>
          <p:nvPr/>
        </p:nvSpPr>
        <p:spPr>
          <a:xfrm>
            <a:off x="2592125" y="3957400"/>
            <a:ext cx="5226300" cy="185700"/>
          </a:xfrm>
          <a:prstGeom prst="rect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Shape 6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Shape 657"/>
          <p:cNvSpPr/>
          <p:nvPr/>
        </p:nvSpPr>
        <p:spPr>
          <a:xfrm>
            <a:off x="383475" y="2024400"/>
            <a:ext cx="8302800" cy="4587899"/>
          </a:xfrm>
          <a:prstGeom prst="roundRect">
            <a:avLst>
              <a:gd name="adj" fmla="val 5526"/>
            </a:avLst>
          </a:prstGeom>
          <a:noFill/>
          <a:ln w="28575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8" name="Shape 658"/>
          <p:cNvSpPr/>
          <p:nvPr/>
        </p:nvSpPr>
        <p:spPr>
          <a:xfrm>
            <a:off x="4626750" y="2212500"/>
            <a:ext cx="3934799" cy="2253600"/>
          </a:xfrm>
          <a:prstGeom prst="roundRect">
            <a:avLst>
              <a:gd name="adj" fmla="val 5526"/>
            </a:avLst>
          </a:prstGeom>
          <a:noFill/>
          <a:ln w="19050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9" name="Shape 659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2.9.2 - typy záznamů</a:t>
            </a:r>
          </a:p>
        </p:txBody>
      </p:sp>
      <p:pic>
        <p:nvPicPr>
          <p:cNvPr id="660" name="Shape 6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Shape 661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sp>
        <p:nvSpPr>
          <p:cNvPr id="662" name="Shape 662"/>
          <p:cNvSpPr/>
          <p:nvPr/>
        </p:nvSpPr>
        <p:spPr>
          <a:xfrm>
            <a:off x="4626750" y="2212500"/>
            <a:ext cx="3934799" cy="5426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600" b="1">
                <a:solidFill>
                  <a:schemeClr val="lt1"/>
                </a:solidFill>
              </a:rPr>
              <a:t>ROZVOJOVÉ A JINÉ PROJEKTY</a:t>
            </a:r>
          </a:p>
        </p:txBody>
      </p:sp>
      <p:sp>
        <p:nvSpPr>
          <p:cNvPr id="663" name="Shape 663"/>
          <p:cNvSpPr/>
          <p:nvPr/>
        </p:nvSpPr>
        <p:spPr>
          <a:xfrm>
            <a:off x="4736700" y="284760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20124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interní granty 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z vnitřní soutěže IP (IRP)</a:t>
            </a:r>
          </a:p>
        </p:txBody>
      </p:sp>
      <p:sp>
        <p:nvSpPr>
          <p:cNvPr id="664" name="Shape 664"/>
          <p:cNvSpPr/>
          <p:nvPr/>
        </p:nvSpPr>
        <p:spPr>
          <a:xfrm>
            <a:off x="4736700" y="4012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D9D2E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podpora „de minimis“ </a:t>
            </a:r>
          </a:p>
        </p:txBody>
      </p:sp>
      <p:sp>
        <p:nvSpPr>
          <p:cNvPr id="665" name="Shape 665"/>
          <p:cNvSpPr/>
          <p:nvPr/>
        </p:nvSpPr>
        <p:spPr>
          <a:xfrm>
            <a:off x="4736700" y="3609625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D9D2E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mezinárodní granty, dotace EU...</a:t>
            </a:r>
          </a:p>
        </p:txBody>
      </p:sp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539550" y="2194650"/>
            <a:ext cx="3997199" cy="424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příští rok se uvažuje o možnosti administrovat fakultní soutěže interních grantů uvnitř příslušného modulu aplikace GaP 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Shape 6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Shape 672"/>
          <p:cNvSpPr/>
          <p:nvPr/>
        </p:nvSpPr>
        <p:spPr>
          <a:xfrm>
            <a:off x="383475" y="2024400"/>
            <a:ext cx="8302800" cy="4587899"/>
          </a:xfrm>
          <a:prstGeom prst="roundRect">
            <a:avLst>
              <a:gd name="adj" fmla="val 5526"/>
            </a:avLst>
          </a:prstGeom>
          <a:noFill/>
          <a:ln w="28575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3" name="Shape 673"/>
          <p:cNvSpPr/>
          <p:nvPr/>
        </p:nvSpPr>
        <p:spPr>
          <a:xfrm>
            <a:off x="4626750" y="2212500"/>
            <a:ext cx="3934799" cy="2253600"/>
          </a:xfrm>
          <a:prstGeom prst="roundRect">
            <a:avLst>
              <a:gd name="adj" fmla="val 5526"/>
            </a:avLst>
          </a:prstGeom>
          <a:noFill/>
          <a:ln w="19050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4" name="Shape 674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2.9.2 - typy záznamů</a:t>
            </a:r>
          </a:p>
        </p:txBody>
      </p:sp>
      <p:pic>
        <p:nvPicPr>
          <p:cNvPr id="675" name="Shape 6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Shape 676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sp>
        <p:nvSpPr>
          <p:cNvPr id="677" name="Shape 677"/>
          <p:cNvSpPr/>
          <p:nvPr/>
        </p:nvSpPr>
        <p:spPr>
          <a:xfrm>
            <a:off x="4626750" y="2212500"/>
            <a:ext cx="3934799" cy="5426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600" b="1">
                <a:solidFill>
                  <a:schemeClr val="lt1"/>
                </a:solidFill>
              </a:rPr>
              <a:t>ROZVOJOVÉ A JINÉ PROJEKTY</a:t>
            </a:r>
          </a:p>
        </p:txBody>
      </p:sp>
      <p:sp>
        <p:nvSpPr>
          <p:cNvPr id="678" name="Shape 678"/>
          <p:cNvSpPr/>
          <p:nvPr/>
        </p:nvSpPr>
        <p:spPr>
          <a:xfrm>
            <a:off x="4736700" y="284760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D9D2E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interní granty 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z vnitřní soutěže IP (IRP)</a:t>
            </a:r>
          </a:p>
        </p:txBody>
      </p:sp>
      <p:sp>
        <p:nvSpPr>
          <p:cNvPr id="679" name="Shape 679"/>
          <p:cNvSpPr/>
          <p:nvPr/>
        </p:nvSpPr>
        <p:spPr>
          <a:xfrm>
            <a:off x="4736700" y="4012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D9D2E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podpora „de minimis“ </a:t>
            </a:r>
          </a:p>
        </p:txBody>
      </p:sp>
      <p:sp>
        <p:nvSpPr>
          <p:cNvPr id="680" name="Shape 680"/>
          <p:cNvSpPr/>
          <p:nvPr/>
        </p:nvSpPr>
        <p:spPr>
          <a:xfrm>
            <a:off x="4736700" y="3609625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20124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mezinárodní granty, dotace EU...</a:t>
            </a:r>
          </a:p>
        </p:txBody>
      </p:sp>
      <p:sp>
        <p:nvSpPr>
          <p:cNvPr id="681" name="Shape 681"/>
          <p:cNvSpPr txBox="1">
            <a:spLocks noGrp="1"/>
          </p:cNvSpPr>
          <p:nvPr>
            <p:ph type="body" idx="1"/>
          </p:nvPr>
        </p:nvSpPr>
        <p:spPr>
          <a:xfrm>
            <a:off x="539550" y="2194650"/>
            <a:ext cx="3997199" cy="424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zatím evidujeme v rozsahu nutném pro ukazatel K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Shape 6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Shape 687"/>
          <p:cNvSpPr/>
          <p:nvPr/>
        </p:nvSpPr>
        <p:spPr>
          <a:xfrm>
            <a:off x="383475" y="2024400"/>
            <a:ext cx="8302800" cy="4587899"/>
          </a:xfrm>
          <a:prstGeom prst="roundRect">
            <a:avLst>
              <a:gd name="adj" fmla="val 5526"/>
            </a:avLst>
          </a:prstGeom>
          <a:noFill/>
          <a:ln w="28575" cap="flat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8" name="Shape 688"/>
          <p:cNvSpPr/>
          <p:nvPr/>
        </p:nvSpPr>
        <p:spPr>
          <a:xfrm>
            <a:off x="4626750" y="2212500"/>
            <a:ext cx="3934799" cy="2253600"/>
          </a:xfrm>
          <a:prstGeom prst="roundRect">
            <a:avLst>
              <a:gd name="adj" fmla="val 5526"/>
            </a:avLst>
          </a:prstGeom>
          <a:noFill/>
          <a:ln w="19050" cap="flat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9" name="Shape 689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2.9.2 - typy záznamů</a:t>
            </a:r>
          </a:p>
        </p:txBody>
      </p:sp>
      <p:pic>
        <p:nvPicPr>
          <p:cNvPr id="690" name="Shape 6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Shape 691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sp>
        <p:nvSpPr>
          <p:cNvPr id="692" name="Shape 692"/>
          <p:cNvSpPr/>
          <p:nvPr/>
        </p:nvSpPr>
        <p:spPr>
          <a:xfrm>
            <a:off x="4626750" y="2212500"/>
            <a:ext cx="3934799" cy="5426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600" b="1">
                <a:solidFill>
                  <a:schemeClr val="lt1"/>
                </a:solidFill>
              </a:rPr>
              <a:t>ROZVOJOVÉ A JINÉ PROJEKTY</a:t>
            </a:r>
          </a:p>
        </p:txBody>
      </p:sp>
      <p:sp>
        <p:nvSpPr>
          <p:cNvPr id="693" name="Shape 693"/>
          <p:cNvSpPr/>
          <p:nvPr/>
        </p:nvSpPr>
        <p:spPr>
          <a:xfrm>
            <a:off x="4736700" y="2847600"/>
            <a:ext cx="3714899" cy="691199"/>
          </a:xfrm>
          <a:prstGeom prst="roundRect">
            <a:avLst>
              <a:gd name="adj" fmla="val 8222"/>
            </a:avLst>
          </a:prstGeom>
          <a:solidFill>
            <a:srgbClr val="D9D2E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interní granty </a:t>
            </a:r>
            <a:br>
              <a:rPr lang="cs-CZ" sz="1800">
                <a:solidFill>
                  <a:srgbClr val="F3F3F3"/>
                </a:solidFill>
              </a:rPr>
            </a:br>
            <a:r>
              <a:rPr lang="cs-CZ" sz="1800">
                <a:solidFill>
                  <a:srgbClr val="F3F3F3"/>
                </a:solidFill>
              </a:rPr>
              <a:t>z vnitřní soutěže IP (IRP)</a:t>
            </a:r>
          </a:p>
        </p:txBody>
      </p:sp>
      <p:sp>
        <p:nvSpPr>
          <p:cNvPr id="694" name="Shape 694"/>
          <p:cNvSpPr/>
          <p:nvPr/>
        </p:nvSpPr>
        <p:spPr>
          <a:xfrm>
            <a:off x="4736700" y="4012550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20124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podpora „de minimis“ </a:t>
            </a:r>
          </a:p>
        </p:txBody>
      </p:sp>
      <p:sp>
        <p:nvSpPr>
          <p:cNvPr id="695" name="Shape 695"/>
          <p:cNvSpPr/>
          <p:nvPr/>
        </p:nvSpPr>
        <p:spPr>
          <a:xfrm>
            <a:off x="4736700" y="3609625"/>
            <a:ext cx="3714899" cy="332099"/>
          </a:xfrm>
          <a:prstGeom prst="roundRect">
            <a:avLst>
              <a:gd name="adj" fmla="val 8222"/>
            </a:avLst>
          </a:prstGeom>
          <a:solidFill>
            <a:srgbClr val="D9D2E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3F3F3"/>
                </a:solidFill>
              </a:rPr>
              <a:t>mezinárodní granty, dotace EU...</a:t>
            </a:r>
          </a:p>
        </p:txBody>
      </p:sp>
      <p:sp>
        <p:nvSpPr>
          <p:cNvPr id="696" name="Shape 696"/>
          <p:cNvSpPr txBox="1">
            <a:spLocks noGrp="1"/>
          </p:cNvSpPr>
          <p:nvPr>
            <p:ph type="body" idx="1"/>
          </p:nvPr>
        </p:nvSpPr>
        <p:spPr>
          <a:xfrm>
            <a:off x="539550" y="2194650"/>
            <a:ext cx="3997199" cy="424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 veřejné podpory malého rozsahu („de minimis“)  </a:t>
            </a:r>
          </a:p>
          <a:p>
            <a:pPr marL="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lze evidovat: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grantovou podporu v režimu „de minimis“ 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negrantovou podporu v režimu „de minimis“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Shape 7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Shape 702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 „de minimis“ v grantu </a:t>
            </a:r>
          </a:p>
        </p:txBody>
      </p:sp>
      <p:pic>
        <p:nvPicPr>
          <p:cNvPr id="703" name="Shape 7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Shape 704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pic>
        <p:nvPicPr>
          <p:cNvPr id="705" name="Shape 705"/>
          <p:cNvPicPr preferRelativeResize="0"/>
          <p:nvPr/>
        </p:nvPicPr>
        <p:blipFill rotWithShape="1">
          <a:blip r:embed="rId5">
            <a:alphaModFix/>
          </a:blip>
          <a:srcRect r="23739"/>
          <a:stretch/>
        </p:blipFill>
        <p:spPr>
          <a:xfrm>
            <a:off x="544750" y="1783350"/>
            <a:ext cx="8229599" cy="2466524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544750" y="4393503"/>
            <a:ext cx="8229600" cy="19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je-li grant v režimu „de minimis“, vyplní se příslušná část záznamu na záložce Finance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propojit ...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sp>
        <p:nvSpPr>
          <p:cNvPr id="145" name="Shape 145"/>
          <p:cNvSpPr/>
          <p:nvPr/>
        </p:nvSpPr>
        <p:spPr>
          <a:xfrm>
            <a:off x="5404225" y="3075325"/>
            <a:ext cx="1670100" cy="2682775"/>
          </a:xfrm>
          <a:custGeom>
            <a:avLst/>
            <a:gdLst/>
            <a:ahLst/>
            <a:cxnLst/>
            <a:rect l="0" t="0" r="0" b="0"/>
            <a:pathLst>
              <a:path w="66804" h="107311" extrusionOk="0">
                <a:moveTo>
                  <a:pt x="45483" y="0"/>
                </a:moveTo>
                <a:cubicBezTo>
                  <a:pt x="49036" y="296"/>
                  <a:pt x="63369" y="-652"/>
                  <a:pt x="66804" y="1776"/>
                </a:cubicBezTo>
                <a:cubicBezTo>
                  <a:pt x="70239" y="4204"/>
                  <a:pt x="69468" y="13147"/>
                  <a:pt x="66093" y="14569"/>
                </a:cubicBezTo>
                <a:cubicBezTo>
                  <a:pt x="62717" y="15990"/>
                  <a:pt x="53833" y="9356"/>
                  <a:pt x="46549" y="10304"/>
                </a:cubicBezTo>
                <a:cubicBezTo>
                  <a:pt x="39264" y="11251"/>
                  <a:pt x="26769" y="14983"/>
                  <a:pt x="22387" y="20254"/>
                </a:cubicBezTo>
                <a:cubicBezTo>
                  <a:pt x="18004" y="25524"/>
                  <a:pt x="21735" y="36243"/>
                  <a:pt x="20255" y="41929"/>
                </a:cubicBezTo>
                <a:cubicBezTo>
                  <a:pt x="18774" y="47614"/>
                  <a:pt x="13384" y="46607"/>
                  <a:pt x="13503" y="54366"/>
                </a:cubicBezTo>
                <a:cubicBezTo>
                  <a:pt x="13621" y="62124"/>
                  <a:pt x="23215" y="79654"/>
                  <a:pt x="20965" y="88479"/>
                </a:cubicBezTo>
                <a:cubicBezTo>
                  <a:pt x="18714" y="97303"/>
                  <a:pt x="3494" y="104172"/>
                  <a:pt x="0" y="107311"/>
                </a:cubicBezTo>
              </a:path>
            </a:pathLst>
          </a:custGeom>
          <a:noFill/>
          <a:ln w="114300" cap="flat">
            <a:solidFill>
              <a:schemeClr val="dk1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46" name="Shape 146"/>
          <p:cNvSpPr/>
          <p:nvPr/>
        </p:nvSpPr>
        <p:spPr>
          <a:xfrm>
            <a:off x="2005950" y="3048687"/>
            <a:ext cx="1856625" cy="2283050"/>
          </a:xfrm>
          <a:custGeom>
            <a:avLst/>
            <a:gdLst/>
            <a:ahLst/>
            <a:cxnLst/>
            <a:rect l="0" t="0" r="0" b="0"/>
            <a:pathLst>
              <a:path w="74265" h="91322" extrusionOk="0">
                <a:moveTo>
                  <a:pt x="0" y="2132"/>
                </a:moveTo>
                <a:cubicBezTo>
                  <a:pt x="5448" y="1776"/>
                  <a:pt x="23332" y="-118"/>
                  <a:pt x="32690" y="0"/>
                </a:cubicBezTo>
                <a:cubicBezTo>
                  <a:pt x="42047" y="118"/>
                  <a:pt x="50812" y="1362"/>
                  <a:pt x="56143" y="2843"/>
                </a:cubicBezTo>
                <a:cubicBezTo>
                  <a:pt x="61473" y="4323"/>
                  <a:pt x="64493" y="5153"/>
                  <a:pt x="64671" y="8884"/>
                </a:cubicBezTo>
                <a:cubicBezTo>
                  <a:pt x="64848" y="12615"/>
                  <a:pt x="56083" y="21675"/>
                  <a:pt x="57209" y="25229"/>
                </a:cubicBezTo>
                <a:cubicBezTo>
                  <a:pt x="58334" y="28782"/>
                  <a:pt x="68579" y="27065"/>
                  <a:pt x="71422" y="30204"/>
                </a:cubicBezTo>
                <a:cubicBezTo>
                  <a:pt x="74264" y="33342"/>
                  <a:pt x="79654" y="39324"/>
                  <a:pt x="74265" y="44062"/>
                </a:cubicBezTo>
                <a:cubicBezTo>
                  <a:pt x="68875" y="48799"/>
                  <a:pt x="41159" y="50754"/>
                  <a:pt x="39087" y="58631"/>
                </a:cubicBezTo>
                <a:cubicBezTo>
                  <a:pt x="37014" y="66507"/>
                  <a:pt x="56364" y="86064"/>
                  <a:pt x="61828" y="91322"/>
                </a:cubicBezTo>
                <a:cubicBezTo>
                  <a:pt x="67291" y="96579"/>
                  <a:pt x="70193" y="90368"/>
                  <a:pt x="71866" y="90178"/>
                </a:cubicBezTo>
              </a:path>
            </a:pathLst>
          </a:custGeom>
          <a:noFill/>
          <a:ln w="114300" cap="flat">
            <a:solidFill>
              <a:schemeClr val="dk1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47" name="Shape 147"/>
          <p:cNvSpPr/>
          <p:nvPr/>
        </p:nvSpPr>
        <p:spPr>
          <a:xfrm>
            <a:off x="4693550" y="2897650"/>
            <a:ext cx="1048250" cy="2585125"/>
          </a:xfrm>
          <a:custGeom>
            <a:avLst/>
            <a:gdLst/>
            <a:ahLst/>
            <a:cxnLst/>
            <a:rect l="0" t="0" r="0" b="0"/>
            <a:pathLst>
              <a:path w="41930" h="103405" extrusionOk="0">
                <a:moveTo>
                  <a:pt x="0" y="0"/>
                </a:moveTo>
                <a:cubicBezTo>
                  <a:pt x="4797" y="0"/>
                  <a:pt x="21794" y="-829"/>
                  <a:pt x="28783" y="0"/>
                </a:cubicBezTo>
                <a:cubicBezTo>
                  <a:pt x="35771" y="829"/>
                  <a:pt x="40212" y="2369"/>
                  <a:pt x="41930" y="4975"/>
                </a:cubicBezTo>
                <a:cubicBezTo>
                  <a:pt x="43647" y="7580"/>
                  <a:pt x="39381" y="11959"/>
                  <a:pt x="39087" y="15635"/>
                </a:cubicBezTo>
                <a:cubicBezTo>
                  <a:pt x="38793" y="19311"/>
                  <a:pt x="42302" y="25463"/>
                  <a:pt x="40166" y="27031"/>
                </a:cubicBezTo>
                <a:cubicBezTo>
                  <a:pt x="38029" y="28598"/>
                  <a:pt x="28108" y="27695"/>
                  <a:pt x="26266" y="25039"/>
                </a:cubicBezTo>
                <a:cubicBezTo>
                  <a:pt x="24423" y="22382"/>
                  <a:pt x="31478" y="12640"/>
                  <a:pt x="29109" y="11091"/>
                </a:cubicBezTo>
                <a:cubicBezTo>
                  <a:pt x="26739" y="9541"/>
                  <a:pt x="13577" y="10260"/>
                  <a:pt x="12051" y="15740"/>
                </a:cubicBezTo>
                <a:cubicBezTo>
                  <a:pt x="10524" y="21219"/>
                  <a:pt x="16316" y="39649"/>
                  <a:pt x="19949" y="43966"/>
                </a:cubicBezTo>
                <a:cubicBezTo>
                  <a:pt x="23581" y="48282"/>
                  <a:pt x="33900" y="31734"/>
                  <a:pt x="33848" y="41641"/>
                </a:cubicBezTo>
                <a:cubicBezTo>
                  <a:pt x="33795" y="51547"/>
                  <a:pt x="22001" y="93111"/>
                  <a:pt x="19632" y="103405"/>
                </a:cubicBezTo>
              </a:path>
            </a:pathLst>
          </a:custGeom>
          <a:noFill/>
          <a:ln w="114300" cap="flat">
            <a:solidFill>
              <a:schemeClr val="dk1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48" name="Shape 148"/>
          <p:cNvSpPr/>
          <p:nvPr/>
        </p:nvSpPr>
        <p:spPr>
          <a:xfrm>
            <a:off x="5975399" y="2239812"/>
            <a:ext cx="863999" cy="886799"/>
          </a:xfrm>
          <a:prstGeom prst="cube">
            <a:avLst>
              <a:gd name="adj" fmla="val 14187"/>
            </a:avLst>
          </a:prstGeom>
          <a:solidFill>
            <a:schemeClr val="accent5"/>
          </a:solidFill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>
                <a:solidFill>
                  <a:srgbClr val="FFFFFF"/>
                </a:solidFill>
              </a:rPr>
              <a:t>WhoIs</a:t>
            </a:r>
          </a:p>
        </p:txBody>
      </p:sp>
      <p:sp>
        <p:nvSpPr>
          <p:cNvPr id="149" name="Shape 149"/>
          <p:cNvSpPr/>
          <p:nvPr/>
        </p:nvSpPr>
        <p:spPr>
          <a:xfrm>
            <a:off x="1223802" y="2317496"/>
            <a:ext cx="863999" cy="886799"/>
          </a:xfrm>
          <a:prstGeom prst="cube">
            <a:avLst>
              <a:gd name="adj" fmla="val 14187"/>
            </a:avLst>
          </a:prstGeom>
          <a:solidFill>
            <a:schemeClr val="accent2"/>
          </a:solidFill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>
                <a:solidFill>
                  <a:srgbClr val="FFFFFF"/>
                </a:solidFill>
              </a:rPr>
              <a:t>EIS JASU</a:t>
            </a:r>
          </a:p>
        </p:txBody>
      </p:sp>
      <p:sp>
        <p:nvSpPr>
          <p:cNvPr id="150" name="Shape 150"/>
          <p:cNvSpPr/>
          <p:nvPr/>
        </p:nvSpPr>
        <p:spPr>
          <a:xfrm>
            <a:off x="4070819" y="2062600"/>
            <a:ext cx="863999" cy="886799"/>
          </a:xfrm>
          <a:prstGeom prst="cube">
            <a:avLst>
              <a:gd name="adj" fmla="val 14187"/>
            </a:avLst>
          </a:prstGeom>
          <a:solidFill>
            <a:schemeClr val="accent3"/>
          </a:solidFill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>
                <a:solidFill>
                  <a:srgbClr val="FFFFFF"/>
                </a:solidFill>
              </a:rPr>
              <a:t>GAUK</a:t>
            </a:r>
          </a:p>
        </p:txBody>
      </p:sp>
      <p:sp>
        <p:nvSpPr>
          <p:cNvPr id="151" name="Shape 151"/>
          <p:cNvSpPr/>
          <p:nvPr/>
        </p:nvSpPr>
        <p:spPr>
          <a:xfrm>
            <a:off x="713600" y="4159100"/>
            <a:ext cx="2229950" cy="1909925"/>
          </a:xfrm>
          <a:custGeom>
            <a:avLst/>
            <a:gdLst/>
            <a:ahLst/>
            <a:cxnLst/>
            <a:rect l="0" t="0" r="0" b="0"/>
            <a:pathLst>
              <a:path w="89198" h="76397" extrusionOk="0">
                <a:moveTo>
                  <a:pt x="55432" y="0"/>
                </a:moveTo>
                <a:cubicBezTo>
                  <a:pt x="50161" y="296"/>
                  <a:pt x="33045" y="-1836"/>
                  <a:pt x="23807" y="1776"/>
                </a:cubicBezTo>
                <a:cubicBezTo>
                  <a:pt x="14568" y="5388"/>
                  <a:pt x="1776" y="15752"/>
                  <a:pt x="0" y="21675"/>
                </a:cubicBezTo>
                <a:cubicBezTo>
                  <a:pt x="-1776" y="27597"/>
                  <a:pt x="4619" y="36480"/>
                  <a:pt x="13147" y="37310"/>
                </a:cubicBezTo>
                <a:cubicBezTo>
                  <a:pt x="21675" y="38139"/>
                  <a:pt x="42580" y="25110"/>
                  <a:pt x="51168" y="26650"/>
                </a:cubicBezTo>
                <a:cubicBezTo>
                  <a:pt x="59755" y="28189"/>
                  <a:pt x="66980" y="42581"/>
                  <a:pt x="64671" y="46549"/>
                </a:cubicBezTo>
                <a:cubicBezTo>
                  <a:pt x="62361" y="50516"/>
                  <a:pt x="41574" y="46666"/>
                  <a:pt x="37310" y="50457"/>
                </a:cubicBezTo>
                <a:cubicBezTo>
                  <a:pt x="33046" y="54247"/>
                  <a:pt x="36658" y="64966"/>
                  <a:pt x="39087" y="69290"/>
                </a:cubicBezTo>
                <a:cubicBezTo>
                  <a:pt x="41515" y="73613"/>
                  <a:pt x="48325" y="77699"/>
                  <a:pt x="51879" y="76397"/>
                </a:cubicBezTo>
                <a:cubicBezTo>
                  <a:pt x="55432" y="75094"/>
                  <a:pt x="54187" y="64124"/>
                  <a:pt x="60407" y="61473"/>
                </a:cubicBezTo>
                <a:cubicBezTo>
                  <a:pt x="66626" y="58821"/>
                  <a:pt x="84399" y="60651"/>
                  <a:pt x="89198" y="60487"/>
                </a:cubicBezTo>
              </a:path>
            </a:pathLst>
          </a:custGeom>
          <a:noFill/>
          <a:ln w="114300" cap="flat">
            <a:solidFill>
              <a:schemeClr val="dk1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52" name="Shape 152"/>
          <p:cNvSpPr/>
          <p:nvPr/>
        </p:nvSpPr>
        <p:spPr>
          <a:xfrm>
            <a:off x="5975400" y="4363125"/>
            <a:ext cx="1661200" cy="1634550"/>
          </a:xfrm>
          <a:custGeom>
            <a:avLst/>
            <a:gdLst/>
            <a:ahLst/>
            <a:cxnLst/>
            <a:rect l="0" t="0" r="0" b="0"/>
            <a:pathLst>
              <a:path w="66448" h="65382" extrusionOk="0">
                <a:moveTo>
                  <a:pt x="40153" y="0"/>
                </a:moveTo>
                <a:cubicBezTo>
                  <a:pt x="43291" y="0"/>
                  <a:pt x="54603" y="-355"/>
                  <a:pt x="58986" y="0"/>
                </a:cubicBezTo>
                <a:cubicBezTo>
                  <a:pt x="63368" y="355"/>
                  <a:pt x="65322" y="473"/>
                  <a:pt x="66448" y="2132"/>
                </a:cubicBezTo>
                <a:cubicBezTo>
                  <a:pt x="67573" y="3790"/>
                  <a:pt x="68758" y="7699"/>
                  <a:pt x="65738" y="9950"/>
                </a:cubicBezTo>
                <a:cubicBezTo>
                  <a:pt x="62717" y="12200"/>
                  <a:pt x="54189" y="14154"/>
                  <a:pt x="48326" y="15635"/>
                </a:cubicBezTo>
                <a:cubicBezTo>
                  <a:pt x="42462" y="17115"/>
                  <a:pt x="34349" y="16168"/>
                  <a:pt x="30559" y="18833"/>
                </a:cubicBezTo>
                <a:cubicBezTo>
                  <a:pt x="26768" y="21498"/>
                  <a:pt x="25940" y="27301"/>
                  <a:pt x="25585" y="31625"/>
                </a:cubicBezTo>
                <a:cubicBezTo>
                  <a:pt x="25229" y="35948"/>
                  <a:pt x="31210" y="40864"/>
                  <a:pt x="28427" y="44773"/>
                </a:cubicBezTo>
                <a:cubicBezTo>
                  <a:pt x="25643" y="48681"/>
                  <a:pt x="13621" y="51642"/>
                  <a:pt x="8884" y="55077"/>
                </a:cubicBezTo>
                <a:cubicBezTo>
                  <a:pt x="4146" y="58511"/>
                  <a:pt x="1480" y="63664"/>
                  <a:pt x="0" y="65382"/>
                </a:cubicBezTo>
              </a:path>
            </a:pathLst>
          </a:custGeom>
          <a:noFill/>
          <a:ln w="114300" cap="flat">
            <a:solidFill>
              <a:schemeClr val="dk1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53" name="Shape 153"/>
          <p:cNvSpPr/>
          <p:nvPr/>
        </p:nvSpPr>
        <p:spPr>
          <a:xfrm>
            <a:off x="6572778" y="3547662"/>
            <a:ext cx="863999" cy="886799"/>
          </a:xfrm>
          <a:prstGeom prst="cube">
            <a:avLst>
              <a:gd name="adj" fmla="val 14187"/>
            </a:avLst>
          </a:prstGeom>
          <a:solidFill>
            <a:srgbClr val="1155CC"/>
          </a:solidFill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>
                <a:solidFill>
                  <a:srgbClr val="FFFFFF"/>
                </a:solidFill>
              </a:rPr>
              <a:t>OBD</a:t>
            </a:r>
          </a:p>
        </p:txBody>
      </p:sp>
      <p:sp>
        <p:nvSpPr>
          <p:cNvPr id="154" name="Shape 154"/>
          <p:cNvSpPr/>
          <p:nvPr/>
        </p:nvSpPr>
        <p:spPr>
          <a:xfrm>
            <a:off x="1956303" y="3354423"/>
            <a:ext cx="863999" cy="886799"/>
          </a:xfrm>
          <a:prstGeom prst="cube">
            <a:avLst>
              <a:gd name="adj" fmla="val 14187"/>
            </a:avLst>
          </a:prstGeom>
          <a:solidFill>
            <a:schemeClr val="accent2"/>
          </a:solidFill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>
                <a:solidFill>
                  <a:srgbClr val="FFFFFF"/>
                </a:solidFill>
              </a:rPr>
              <a:t>iFIS</a:t>
            </a:r>
          </a:p>
        </p:txBody>
      </p:sp>
      <p:sp>
        <p:nvSpPr>
          <p:cNvPr id="155" name="Shape 155"/>
          <p:cNvSpPr/>
          <p:nvPr/>
        </p:nvSpPr>
        <p:spPr>
          <a:xfrm>
            <a:off x="2820300" y="4708750"/>
            <a:ext cx="3484799" cy="1473600"/>
          </a:xfrm>
          <a:prstGeom prst="cube">
            <a:avLst>
              <a:gd name="adj" fmla="val 14187"/>
            </a:avLst>
          </a:prstGeom>
          <a:solidFill>
            <a:schemeClr val="dk2"/>
          </a:solidFill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600" b="1">
                <a:solidFill>
                  <a:schemeClr val="lt1"/>
                </a:solidFill>
              </a:rPr>
              <a:t>CENTRALIZOVANÁ EVIDENCE GRANTŮ A SMLUVNÍHO VÝZKUMU NA UK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Shape 7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Shape 712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Negrantová podpora „de minimis“ </a:t>
            </a:r>
          </a:p>
        </p:txBody>
      </p:sp>
      <p:pic>
        <p:nvPicPr>
          <p:cNvPr id="713" name="Shape 7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Shape 714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sp>
        <p:nvSpPr>
          <p:cNvPr id="715" name="Shape 715"/>
          <p:cNvSpPr txBox="1">
            <a:spLocks noGrp="1"/>
          </p:cNvSpPr>
          <p:nvPr>
            <p:ph type="body" idx="1"/>
          </p:nvPr>
        </p:nvSpPr>
        <p:spPr>
          <a:xfrm>
            <a:off x="544750" y="4393503"/>
            <a:ext cx="8229600" cy="19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lze také založit záznam pro jinou, než grantovou podporu „de minimis“</a:t>
            </a:r>
          </a:p>
        </p:txBody>
      </p:sp>
      <p:pic>
        <p:nvPicPr>
          <p:cNvPr id="716" name="Shape 7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525" y="2048525"/>
            <a:ext cx="8194623" cy="2157746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Shape 717"/>
          <p:cNvSpPr/>
          <p:nvPr/>
        </p:nvSpPr>
        <p:spPr>
          <a:xfrm>
            <a:off x="2592125" y="3805000"/>
            <a:ext cx="5226300" cy="232800"/>
          </a:xfrm>
          <a:prstGeom prst="rect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Shape 7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Shape 723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Workflow záznamu</a:t>
            </a:r>
          </a:p>
        </p:txBody>
      </p:sp>
      <p:sp>
        <p:nvSpPr>
          <p:cNvPr id="724" name="Shape 724"/>
          <p:cNvSpPr txBox="1">
            <a:spLocks noGrp="1"/>
          </p:cNvSpPr>
          <p:nvPr>
            <p:ph type="body" idx="1"/>
          </p:nvPr>
        </p:nvSpPr>
        <p:spPr>
          <a:xfrm>
            <a:off x="544741" y="1783357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aplikace umožňuje sledování stavu záznamu či stavu řešení projektu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základě poznatků z pilotního provozu bylo pro usnadnění připojování dalších fakult a rozběhnutí provozu aplikace workflow dočasně zjednodušeno na dva stavy:</a:t>
            </a:r>
          </a:p>
          <a:p>
            <a:pPr marL="914400" marR="0" lvl="1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rozpracovaný</a:t>
            </a:r>
          </a:p>
          <a:p>
            <a:pPr marL="914400" marR="0" lvl="1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uložený</a:t>
            </a:r>
          </a:p>
        </p:txBody>
      </p:sp>
      <p:pic>
        <p:nvPicPr>
          <p:cNvPr id="725" name="Shape 7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Shape 726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Shape 7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Shape 732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Uživatelské role</a:t>
            </a:r>
          </a:p>
        </p:txBody>
      </p:sp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544741" y="1783357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aplikace sice umožňuje různé režimy využití, aktuálně se na fakultách předpokládá tento režim: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řešitelé =</a:t>
            </a: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mají přístup do záznamů o svých projektech, kde vidí podrobnosti vč. aktuálního stavu čerpání prostředků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pověření vkladatelé</a:t>
            </a: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příslušných oddělení děkanátu mají na starosti evidenci v jednotlivých agendách (smluvní výzkum, mezinárodní granty, de minimis…)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pověřené osoby</a:t>
            </a: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mají přístup ke všem záznamům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fakultní správce </a:t>
            </a: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nejvýše postavený uživatel</a:t>
            </a:r>
          </a:p>
        </p:txBody>
      </p:sp>
      <p:pic>
        <p:nvPicPr>
          <p:cNvPr id="734" name="Shape 7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Shape 735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Shape 7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Shape 741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Výstupy</a:t>
            </a:r>
          </a:p>
        </p:txBody>
      </p:sp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544741" y="1783357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seznamu jsou zatím k dispozici dva základní výstupy:</a:t>
            </a: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seznam grantů do Excelu</a:t>
            </a: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výstup ve tvaru tabulky pro ukazatel K</a:t>
            </a:r>
          </a:p>
        </p:txBody>
      </p:sp>
      <p:pic>
        <p:nvPicPr>
          <p:cNvPr id="743" name="Shape 7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Shape 744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pic>
        <p:nvPicPr>
          <p:cNvPr id="745" name="Shape 7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0700" y="3916625"/>
            <a:ext cx="468630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Shape 7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Shape 751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Výstupy</a:t>
            </a:r>
          </a:p>
        </p:txBody>
      </p:sp>
      <p:sp>
        <p:nvSpPr>
          <p:cNvPr id="752" name="Shape 752"/>
          <p:cNvSpPr txBox="1">
            <a:spLocks noGrp="1"/>
          </p:cNvSpPr>
          <p:nvPr>
            <p:ph type="body" idx="1"/>
          </p:nvPr>
        </p:nvSpPr>
        <p:spPr>
          <a:xfrm>
            <a:off x="544741" y="1783357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podle požadavků fakult lze:</a:t>
            </a: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implementovat další výstupy podle zaslaného návrhu (nejlépe tabulka v Excelu)</a:t>
            </a: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relativně rychle vytvořit export přímo z databáze, resp. prostřednictvím tzv. Uloženého dotazu (v kompetenci univerzitního správce)</a:t>
            </a:r>
          </a:p>
        </p:txBody>
      </p:sp>
      <p:pic>
        <p:nvPicPr>
          <p:cNvPr id="753" name="Shape 7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Shape 754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Shape 7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Shape 760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Hledání záznamů - filtr a seznam</a:t>
            </a:r>
          </a:p>
        </p:txBody>
      </p:sp>
      <p:pic>
        <p:nvPicPr>
          <p:cNvPr id="761" name="Shape 7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Shape 762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pic>
        <p:nvPicPr>
          <p:cNvPr id="763" name="Shape 7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450" y="1907700"/>
            <a:ext cx="8130613" cy="258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Shape 7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450" y="4855546"/>
            <a:ext cx="8130625" cy="74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Shape 7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53275" y="3996600"/>
            <a:ext cx="1959504" cy="2451749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Shape 766"/>
          <p:cNvSpPr/>
          <p:nvPr/>
        </p:nvSpPr>
        <p:spPr>
          <a:xfrm>
            <a:off x="773775" y="5156025"/>
            <a:ext cx="350100" cy="330300"/>
          </a:xfrm>
          <a:prstGeom prst="ellipse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67" name="Shape 767"/>
          <p:cNvCxnSpPr>
            <a:stCxn id="766" idx="7"/>
          </p:cNvCxnSpPr>
          <p:nvPr/>
        </p:nvCxnSpPr>
        <p:spPr>
          <a:xfrm rot="10800000" flipH="1">
            <a:off x="1072604" y="4033496"/>
            <a:ext cx="603900" cy="1170900"/>
          </a:xfrm>
          <a:prstGeom prst="straightConnector1">
            <a:avLst/>
          </a:prstGeom>
          <a:noFill/>
          <a:ln w="38100" cap="flat">
            <a:solidFill>
              <a:srgbClr val="FF00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68" name="Shape 768"/>
          <p:cNvCxnSpPr>
            <a:stCxn id="766" idx="5"/>
          </p:cNvCxnSpPr>
          <p:nvPr/>
        </p:nvCxnSpPr>
        <p:spPr>
          <a:xfrm>
            <a:off x="1072604" y="5437953"/>
            <a:ext cx="594300" cy="1010400"/>
          </a:xfrm>
          <a:prstGeom prst="straightConnector1">
            <a:avLst/>
          </a:prstGeom>
          <a:noFill/>
          <a:ln w="38100" cap="flat">
            <a:solidFill>
              <a:srgbClr val="FF00FF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Shape 7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Shape 774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Soubory</a:t>
            </a:r>
          </a:p>
        </p:txBody>
      </p:sp>
      <p:pic>
        <p:nvPicPr>
          <p:cNvPr id="775" name="Shape 7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Shape 776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pic>
        <p:nvPicPr>
          <p:cNvPr id="777" name="Shape 7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579" y="2609400"/>
            <a:ext cx="8139573" cy="2788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Shape 7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Shape 783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Události</a:t>
            </a:r>
          </a:p>
        </p:txBody>
      </p:sp>
      <p:pic>
        <p:nvPicPr>
          <p:cNvPr id="784" name="Shape 7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Shape 785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pic>
        <p:nvPicPr>
          <p:cNvPr id="786" name="Shape 7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8287" y="1755550"/>
            <a:ext cx="6367423" cy="47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Shape 7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Shape 792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Další rozvoj</a:t>
            </a:r>
          </a:p>
        </p:txBody>
      </p:sp>
      <p:sp>
        <p:nvSpPr>
          <p:cNvPr id="793" name="Shape 793"/>
          <p:cNvSpPr txBox="1">
            <a:spLocks noGrp="1"/>
          </p:cNvSpPr>
          <p:nvPr>
            <p:ph type="body" idx="1"/>
          </p:nvPr>
        </p:nvSpPr>
        <p:spPr>
          <a:xfrm>
            <a:off x="544741" y="1783357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verzování rozpočtů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procentní podíly čerpání oproti rozpočtu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 na povinné vyplnění pole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přislíbené výstupy</a:t>
            </a:r>
          </a:p>
        </p:txBody>
      </p:sp>
      <p:pic>
        <p:nvPicPr>
          <p:cNvPr id="794" name="Shape 7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Shape 795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Shape 8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Shape 801"/>
          <p:cNvSpPr txBox="1">
            <a:spLocks noGrp="1"/>
          </p:cNvSpPr>
          <p:nvPr>
            <p:ph type="body" idx="1"/>
          </p:nvPr>
        </p:nvSpPr>
        <p:spPr>
          <a:xfrm>
            <a:off x="544750" y="1388574"/>
            <a:ext cx="8229600" cy="492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cs-CZ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Dotazy?</a:t>
            </a:r>
          </a:p>
        </p:txBody>
      </p:sp>
      <p:pic>
        <p:nvPicPr>
          <p:cNvPr id="802" name="Shape 8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Shape 803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...a zpřístupnit</a:t>
            </a:r>
            <a:r>
              <a:rPr lang="cs-CZ" sz="4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  <p:sp>
        <p:nvSpPr>
          <p:cNvPr id="164" name="Shape 164"/>
          <p:cNvSpPr/>
          <p:nvPr/>
        </p:nvSpPr>
        <p:spPr>
          <a:xfrm>
            <a:off x="2991300" y="3109600"/>
            <a:ext cx="3322499" cy="974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600" b="1">
                <a:solidFill>
                  <a:schemeClr val="lt1"/>
                </a:solidFill>
              </a:rPr>
              <a:t>CENTRALIZOVANÁ EVIDENCE GRANTŮ A SMLUVNÍHO VÝZKUMU NA UK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6863950" y="2266275"/>
            <a:ext cx="1890600" cy="633299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cs-CZ"/>
              <a:t>evidence publikační činnosti (OBD)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463950" y="2191161"/>
            <a:ext cx="1837199" cy="488399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cs-CZ">
                <a:solidFill>
                  <a:schemeClr val="dk1"/>
                </a:solidFill>
              </a:rPr>
              <a:t>vedení fakulty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585125" y="1956650"/>
            <a:ext cx="1034999" cy="400499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cs-CZ">
                <a:solidFill>
                  <a:schemeClr val="dk1"/>
                </a:solidFill>
              </a:rPr>
              <a:t>řešitelé</a:t>
            </a:r>
          </a:p>
        </p:txBody>
      </p:sp>
      <p:cxnSp>
        <p:nvCxnSpPr>
          <p:cNvPr id="168" name="Shape 168"/>
          <p:cNvCxnSpPr>
            <a:stCxn id="164" idx="1"/>
            <a:endCxn id="166" idx="2"/>
          </p:cNvCxnSpPr>
          <p:nvPr/>
        </p:nvCxnSpPr>
        <p:spPr>
          <a:xfrm rot="10800000">
            <a:off x="1382400" y="2679550"/>
            <a:ext cx="1608900" cy="917400"/>
          </a:xfrm>
          <a:prstGeom prst="curvedConnector2">
            <a:avLst/>
          </a:prstGeom>
          <a:noFill/>
          <a:ln w="19050" cap="flat">
            <a:solidFill>
              <a:srgbClr val="B45F06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69" name="Shape 169"/>
          <p:cNvCxnSpPr>
            <a:stCxn id="164" idx="0"/>
            <a:endCxn id="167" idx="2"/>
          </p:cNvCxnSpPr>
          <p:nvPr/>
        </p:nvCxnSpPr>
        <p:spPr>
          <a:xfrm rot="-5400000">
            <a:off x="4501349" y="2508400"/>
            <a:ext cx="752400" cy="450000"/>
          </a:xfrm>
          <a:prstGeom prst="curvedConnector3">
            <a:avLst>
              <a:gd name="adj1" fmla="val 50003"/>
            </a:avLst>
          </a:prstGeom>
          <a:noFill/>
          <a:ln w="19050" cap="flat">
            <a:solidFill>
              <a:srgbClr val="BF9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70" name="Shape 170"/>
          <p:cNvCxnSpPr>
            <a:stCxn id="164" idx="3"/>
            <a:endCxn id="165" idx="2"/>
          </p:cNvCxnSpPr>
          <p:nvPr/>
        </p:nvCxnSpPr>
        <p:spPr>
          <a:xfrm rot="10800000" flipH="1">
            <a:off x="6313799" y="2899450"/>
            <a:ext cx="1495500" cy="697500"/>
          </a:xfrm>
          <a:prstGeom prst="curvedConnector2">
            <a:avLst/>
          </a:prstGeom>
          <a:noFill/>
          <a:ln w="19050" cap="flat">
            <a:solidFill>
              <a:srgbClr val="3C78D8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71" name="Shape 171"/>
          <p:cNvSpPr txBox="1"/>
          <p:nvPr/>
        </p:nvSpPr>
        <p:spPr>
          <a:xfrm>
            <a:off x="763125" y="4555700"/>
            <a:ext cx="1748699" cy="488399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>
                <a:solidFill>
                  <a:schemeClr val="dk1"/>
                </a:solidFill>
              </a:rPr>
              <a:t>oddělení děkanátu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3429050" y="5420887"/>
            <a:ext cx="1837199" cy="527999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>
                <a:solidFill>
                  <a:schemeClr val="dk1"/>
                </a:solidFill>
              </a:rPr>
              <a:t>odbory rektorátu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6424450" y="4758187"/>
            <a:ext cx="1837199" cy="527999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>
                <a:solidFill>
                  <a:schemeClr val="dk1"/>
                </a:solidFill>
              </a:rPr>
              <a:t>ústřední knihovna</a:t>
            </a:r>
          </a:p>
        </p:txBody>
      </p:sp>
      <p:cxnSp>
        <p:nvCxnSpPr>
          <p:cNvPr id="174" name="Shape 174"/>
          <p:cNvCxnSpPr>
            <a:stCxn id="164" idx="1"/>
            <a:endCxn id="171" idx="0"/>
          </p:cNvCxnSpPr>
          <p:nvPr/>
        </p:nvCxnSpPr>
        <p:spPr>
          <a:xfrm flipH="1">
            <a:off x="1637400" y="3596950"/>
            <a:ext cx="1353900" cy="958800"/>
          </a:xfrm>
          <a:prstGeom prst="curvedConnector2">
            <a:avLst/>
          </a:prstGeom>
          <a:noFill/>
          <a:ln w="19050" cap="flat">
            <a:solidFill>
              <a:srgbClr val="351C75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75" name="Shape 175"/>
          <p:cNvCxnSpPr>
            <a:stCxn id="164" idx="2"/>
            <a:endCxn id="172" idx="0"/>
          </p:cNvCxnSpPr>
          <p:nvPr/>
        </p:nvCxnSpPr>
        <p:spPr>
          <a:xfrm rot="5400000">
            <a:off x="3831899" y="4600150"/>
            <a:ext cx="1336500" cy="304800"/>
          </a:xfrm>
          <a:prstGeom prst="curvedConnector3">
            <a:avLst>
              <a:gd name="adj1" fmla="val 50003"/>
            </a:avLst>
          </a:prstGeom>
          <a:noFill/>
          <a:ln w="19050" cap="flat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76" name="Shape 176"/>
          <p:cNvCxnSpPr>
            <a:stCxn id="164" idx="3"/>
            <a:endCxn id="173" idx="0"/>
          </p:cNvCxnSpPr>
          <p:nvPr/>
        </p:nvCxnSpPr>
        <p:spPr>
          <a:xfrm>
            <a:off x="6313799" y="3596950"/>
            <a:ext cx="1029300" cy="1161300"/>
          </a:xfrm>
          <a:prstGeom prst="curvedConnector2">
            <a:avLst/>
          </a:prstGeom>
          <a:noFill/>
          <a:ln w="19050" cap="flat">
            <a:solidFill>
              <a:srgbClr val="741B47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77" name="Shape 177"/>
          <p:cNvSpPr txBox="1"/>
          <p:nvPr/>
        </p:nvSpPr>
        <p:spPr>
          <a:xfrm>
            <a:off x="489000" y="6291100"/>
            <a:ext cx="8165999" cy="48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/>
              <a:t>*) samozřejmě každému jen to, co mu přísluší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Požadavky RVVI a MŠMT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544741" y="1783357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Údaje o smlouvách smluvního výzkumu pro účely Hodnocení výzkumných organizací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Objem smluvního výzkumu pro tabulky výroční zprávy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Ověřené (!) údaje o vědeckých grantech řešených na fakultě pro účely vykázání publikační činnosti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Údaje o objemu mezinárodních grantů pro účely vykázání tabulek ukazatele K pro MŠMT</a:t>
            </a:r>
          </a:p>
          <a:p>
            <a:pPr marL="0" marR="0" lvl="0" indent="0" algn="l" rtl="0">
              <a:spcBef>
                <a:spcPts val="560"/>
              </a:spcBef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Podpora administrativy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44741" y="1783357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Kdykoli dostupný přehled všech grantů a další podpory na fakultě (univerzitě)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Dokumentace grantu na jednom místě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Údaje o zapojení zaměstnanců/studentů do grantů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 čerpání prostředků na jednotlivých grantech ve struktuře podle potřeby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Podpora plánování (rozpočty víceletých grantů, plánované nákupy)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Emaily řešitelům přímo z aplikace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 úkolů/událostí na grantu</a:t>
            </a:r>
          </a:p>
          <a:p>
            <a:pPr marL="0" marR="0" lvl="0" indent="0" algn="l" rtl="0">
              <a:spcBef>
                <a:spcPts val="560"/>
              </a:spcBef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Podpora řešitelů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544741" y="1783357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 čerpání prostředků na grantu, a to v účetní struktuře podle potřeby (bez nutnosti orientace v účetní osnově)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Dokumentace grantu na jednom místě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 událostí/milníků/úkolů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na evidenci publikační činnosti</a:t>
            </a:r>
          </a:p>
          <a:p>
            <a:pPr marL="457200" marR="0" lvl="0" indent="-40640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Přislíbené výstupy grantu </a:t>
            </a:r>
            <a:r>
              <a:rPr lang="cs-CZ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 výrobě)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96638"/>
            <a:ext cx="674999" cy="67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>
            <a:off x="6804247" y="457200"/>
            <a:ext cx="2013599" cy="40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ÚSTAV VÝPOČETNÍ TECHNIKY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cs-CZ" sz="1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UNIVERZITA KARLOVA V PRAZE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algn="ctr" rtl="0">
              <a:spcBef>
                <a:spcPts val="0"/>
              </a:spcBef>
              <a:buNone/>
            </a:pPr>
            <a:r>
              <a:rPr lang="cs-CZ" sz="1800"/>
              <a:t>ukázka zobrazení čerpání prostředků grantu v aplikaci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8908"/>
          <a:stretch/>
        </p:blipFill>
        <p:spPr>
          <a:xfrm>
            <a:off x="457200" y="274650"/>
            <a:ext cx="8229599" cy="53724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457200" y="5857000"/>
            <a:ext cx="8229600" cy="57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-CZ" sz="1800"/>
              <a:t>titulní stránka aplikace GaP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2087</Words>
  <Application>Microsoft Office PowerPoint</Application>
  <PresentationFormat>Předvádění na obrazovce (4:3)</PresentationFormat>
  <Paragraphs>407</Paragraphs>
  <Slides>49</Slides>
  <Notes>49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Motiv systému Office</vt:lpstr>
      <vt:lpstr>Centralizovaná evidence grantů, smluvního výzkumu  a další podpory</vt:lpstr>
      <vt:lpstr>Přínosy centralizované evidence</vt:lpstr>
      <vt:lpstr>Shromáždit...</vt:lpstr>
      <vt:lpstr>… propojit ...</vt:lpstr>
      <vt:lpstr>...a zpřístupnit*</vt:lpstr>
      <vt:lpstr>Požadavky RVVI a MŠMT</vt:lpstr>
      <vt:lpstr>Podpora administrativy</vt:lpstr>
      <vt:lpstr>Podpora řešitelů</vt:lpstr>
      <vt:lpstr>Prezentace aplikace PowerPoint</vt:lpstr>
      <vt:lpstr>Aplikace GaP </vt:lpstr>
      <vt:lpstr>Aplikace GaP</vt:lpstr>
      <vt:lpstr>GaP 2.9.2 - hlavní novinky</vt:lpstr>
      <vt:lpstr>GaP 2.9.2 - typy záznamů</vt:lpstr>
      <vt:lpstr>GaP 2.9.2 - typy záznamů</vt:lpstr>
      <vt:lpstr>GaP 2.9.2 - typy záznamů</vt:lpstr>
      <vt:lpstr>www.isvav.cz</vt:lpstr>
      <vt:lpstr>„Velké vědecké granty“ </vt:lpstr>
      <vt:lpstr>Prezentace aplikace PowerPoint</vt:lpstr>
      <vt:lpstr>Prezentace aplikace PowerPoint</vt:lpstr>
      <vt:lpstr>„Velké vědecké granty“ </vt:lpstr>
      <vt:lpstr>„Velké vědecké granty“ </vt:lpstr>
      <vt:lpstr>Co lze vlastně evidovat?</vt:lpstr>
      <vt:lpstr>Lze importovat z CEPu?</vt:lpstr>
      <vt:lpstr>GaP 2.9.2 - typy záznamů</vt:lpstr>
      <vt:lpstr>Mezinárodní granty</vt:lpstr>
      <vt:lpstr>Mezinárodní granty</vt:lpstr>
      <vt:lpstr>Prezentace aplikace PowerPoint</vt:lpstr>
      <vt:lpstr>Mezinárodní granty</vt:lpstr>
      <vt:lpstr>GaP 2.9.2 - typy záznamů</vt:lpstr>
      <vt:lpstr>GaP 2.9.2 - typy záznamů</vt:lpstr>
      <vt:lpstr>GaP 2.9.2 - typy záznamů</vt:lpstr>
      <vt:lpstr>GaP 2.9.2 - typy záznamů</vt:lpstr>
      <vt:lpstr>Smluvní výzkum</vt:lpstr>
      <vt:lpstr>GaP 2.9.2 - typy záznamů</vt:lpstr>
      <vt:lpstr>„Malé granty a příspěvky“</vt:lpstr>
      <vt:lpstr>GaP 2.9.2 - typy záznamů</vt:lpstr>
      <vt:lpstr>GaP 2.9.2 - typy záznamů</vt:lpstr>
      <vt:lpstr>GaP 2.9.2 - typy záznamů</vt:lpstr>
      <vt:lpstr>Evidence „de minimis“ v grantu </vt:lpstr>
      <vt:lpstr>Negrantová podpora „de minimis“ </vt:lpstr>
      <vt:lpstr>Workflow záznamu</vt:lpstr>
      <vt:lpstr>Uživatelské role</vt:lpstr>
      <vt:lpstr>Výstupy</vt:lpstr>
      <vt:lpstr>Výstupy</vt:lpstr>
      <vt:lpstr>Hledání záznamů - filtr a seznam</vt:lpstr>
      <vt:lpstr>Soubory</vt:lpstr>
      <vt:lpstr>Události</vt:lpstr>
      <vt:lpstr>Další rozvoj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Centralizovaná evidence grantů, smluvního výzkumu  a další podpory</dc:title>
  <dc:creator>Marešová Jana</dc:creator>
  <cp:lastModifiedBy>install</cp:lastModifiedBy>
  <cp:revision>1</cp:revision>
  <dcterms:modified xsi:type="dcterms:W3CDTF">2014-12-15T10:01:58Z</dcterms:modified>
</cp:coreProperties>
</file>